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sldIdLst>
    <p:sldId id="257" r:id="rId2"/>
    <p:sldId id="258" r:id="rId3"/>
    <p:sldId id="290" r:id="rId4"/>
    <p:sldId id="289" r:id="rId5"/>
    <p:sldId id="288" r:id="rId6"/>
    <p:sldId id="293" r:id="rId7"/>
    <p:sldId id="312" r:id="rId8"/>
    <p:sldId id="287" r:id="rId9"/>
    <p:sldId id="286" r:id="rId10"/>
    <p:sldId id="285" r:id="rId11"/>
    <p:sldId id="28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277" r:id="rId22"/>
    <p:sldId id="260" r:id="rId23"/>
    <p:sldId id="303" r:id="rId24"/>
    <p:sldId id="304" r:id="rId25"/>
    <p:sldId id="305" r:id="rId26"/>
    <p:sldId id="306" r:id="rId27"/>
    <p:sldId id="307" r:id="rId28"/>
    <p:sldId id="309" r:id="rId29"/>
    <p:sldId id="310" r:id="rId30"/>
    <p:sldId id="311" r:id="rId31"/>
    <p:sldId id="313" r:id="rId32"/>
    <p:sldId id="272" r:id="rId33"/>
    <p:sldId id="315" r:id="rId34"/>
    <p:sldId id="314" r:id="rId35"/>
    <p:sldId id="317" r:id="rId36"/>
    <p:sldId id="318" r:id="rId37"/>
    <p:sldId id="319" r:id="rId38"/>
    <p:sldId id="320" r:id="rId39"/>
    <p:sldId id="321" r:id="rId40"/>
    <p:sldId id="326" r:id="rId41"/>
    <p:sldId id="328" r:id="rId42"/>
    <p:sldId id="327" r:id="rId43"/>
    <p:sldId id="322" r:id="rId44"/>
    <p:sldId id="325" r:id="rId45"/>
    <p:sldId id="323" r:id="rId46"/>
    <p:sldId id="324" r:id="rId47"/>
    <p:sldId id="332" r:id="rId48"/>
    <p:sldId id="329" r:id="rId49"/>
    <p:sldId id="330" r:id="rId50"/>
    <p:sldId id="331" r:id="rId51"/>
    <p:sldId id="259" r:id="rId52"/>
    <p:sldId id="292" r:id="rId53"/>
    <p:sldId id="284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F5E36F-D38D-45FA-A8DD-4D14AC996422}" v="76" dt="2023-11-16T03:43:43.4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16AA16-E34F-4C34-B2E4-8F83752AA24C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AC445-41DF-43D6-A185-2CC612C83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17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2304.15004.pdf" TargetMode="External"/><Relationship Id="rId13" Type="http://schemas.openxmlformats.org/officeDocument/2006/relationships/hyperlink" Target="https://arxiv.org/pdf/2305.11206.pdf" TargetMode="External"/><Relationship Id="rId18" Type="http://schemas.openxmlformats.org/officeDocument/2006/relationships/hyperlink" Target="https://arxiv.org/pdf/2306.03078.pdf" TargetMode="External"/><Relationship Id="rId3" Type="http://schemas.openxmlformats.org/officeDocument/2006/relationships/hyperlink" Target="https://arxiv.org/abs/2009.01325" TargetMode="External"/><Relationship Id="rId7" Type="http://schemas.openxmlformats.org/officeDocument/2006/relationships/hyperlink" Target="https://arxiv.org/pdf/2206.07682.pdf" TargetMode="External"/><Relationship Id="rId12" Type="http://schemas.openxmlformats.org/officeDocument/2006/relationships/hyperlink" Target="https://arxiv.org/pdf/2305.15717.pdf" TargetMode="External"/><Relationship Id="rId17" Type="http://schemas.openxmlformats.org/officeDocument/2006/relationships/hyperlink" Target="https://arxiv.org/pdf/2305.14314.pdf" TargetMode="External"/><Relationship Id="rId2" Type="http://schemas.openxmlformats.org/officeDocument/2006/relationships/hyperlink" Target="https://arxiv.org/pdf/1909.08593.pdf" TargetMode="External"/><Relationship Id="rId16" Type="http://schemas.openxmlformats.org/officeDocument/2006/relationships/hyperlink" Target="https://huggingface.co/spaces/HuggingFaceH4/open_llm_leaderboard" TargetMode="External"/><Relationship Id="rId20" Type="http://schemas.openxmlformats.org/officeDocument/2006/relationships/hyperlink" Target="https://arxiv.org/pdf/2305.08844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302.13971" TargetMode="External"/><Relationship Id="rId11" Type="http://schemas.openxmlformats.org/officeDocument/2006/relationships/hyperlink" Target="https://lmsys.org/blog/2023-03-30-vicuna/" TargetMode="External"/><Relationship Id="rId5" Type="http://schemas.openxmlformats.org/officeDocument/2006/relationships/hyperlink" Target="https://arxiv.org/abs/2203.15556" TargetMode="External"/><Relationship Id="rId15" Type="http://schemas.openxmlformats.org/officeDocument/2006/relationships/hyperlink" Target="https://arxiv.org/pdf/2306.02707.pdf" TargetMode="External"/><Relationship Id="rId10" Type="http://schemas.openxmlformats.org/officeDocument/2006/relationships/hyperlink" Target="https://crfm.stanford.edu/2023/03/13/alpaca.html" TargetMode="External"/><Relationship Id="rId19" Type="http://schemas.openxmlformats.org/officeDocument/2006/relationships/hyperlink" Target="https://arxiv.org/pdf/2305.18290.pdf" TargetMode="External"/><Relationship Id="rId4" Type="http://schemas.openxmlformats.org/officeDocument/2006/relationships/hyperlink" Target="https://arxiv.org/abs/2203.02155" TargetMode="External"/><Relationship Id="rId9" Type="http://schemas.openxmlformats.org/officeDocument/2006/relationships/hyperlink" Target="https://arxiv.org/abs/2106.09685" TargetMode="External"/><Relationship Id="rId14" Type="http://schemas.openxmlformats.org/officeDocument/2006/relationships/hyperlink" Target="https://arxiv.org/pdf/2306.04751.pdf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youtube.com/watch?v=vuWbJlBePP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2305.14705.pdf" TargetMode="External"/><Relationship Id="rId13" Type="http://schemas.openxmlformats.org/officeDocument/2006/relationships/hyperlink" Target="https://arxiv.org/pdf/2306.05685.pdf" TargetMode="External"/><Relationship Id="rId18" Type="http://schemas.openxmlformats.org/officeDocument/2006/relationships/hyperlink" Target="https://github.ford.com/NLP/ford_encoders#readme" TargetMode="External"/><Relationship Id="rId3" Type="http://schemas.openxmlformats.org/officeDocument/2006/relationships/hyperlink" Target="https://arxiv.org/abs/2009.01325" TargetMode="External"/><Relationship Id="rId7" Type="http://schemas.openxmlformats.org/officeDocument/2006/relationships/hyperlink" Target="https://arxiv.org/pdf/2309.05463.pdf" TargetMode="External"/><Relationship Id="rId12" Type="http://schemas.openxmlformats.org/officeDocument/2006/relationships/hyperlink" Target="https://arxiv.org/pdf/2310.16944.pdf" TargetMode="External"/><Relationship Id="rId17" Type="http://schemas.openxmlformats.org/officeDocument/2006/relationships/hyperlink" Target="https://arxiv.org/pdf/2310.03025.pdf" TargetMode="External"/><Relationship Id="rId2" Type="http://schemas.openxmlformats.org/officeDocument/2006/relationships/hyperlink" Target="https://arxiv.org/pdf/1909.08593.pdf" TargetMode="External"/><Relationship Id="rId16" Type="http://schemas.openxmlformats.org/officeDocument/2006/relationships/hyperlink" Target="https://youtu.be/4mU2yq4hU0M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pdf/2310.06825.pdf" TargetMode="External"/><Relationship Id="rId11" Type="http://schemas.openxmlformats.org/officeDocument/2006/relationships/hyperlink" Target="https://arxiv.org/pdf/2309.00267.pdf" TargetMode="External"/><Relationship Id="rId5" Type="http://schemas.openxmlformats.org/officeDocument/2006/relationships/hyperlink" Target="https://arxiv.org/pdf/2307.09288.pdf" TargetMode="External"/><Relationship Id="rId15" Type="http://schemas.openxmlformats.org/officeDocument/2006/relationships/hyperlink" Target="https://arxiv.org/pdf/2307.16789.pdf" TargetMode="External"/><Relationship Id="rId10" Type="http://schemas.openxmlformats.org/officeDocument/2006/relationships/hyperlink" Target="https://arxiv.org/pdf/2305.18290.pdf" TargetMode="External"/><Relationship Id="rId4" Type="http://schemas.openxmlformats.org/officeDocument/2006/relationships/hyperlink" Target="https://arxiv.org/abs/2203.02155" TargetMode="External"/><Relationship Id="rId9" Type="http://schemas.openxmlformats.org/officeDocument/2006/relationships/hyperlink" Target="https://arxiv.org/pdf/2309.16039.pdf" TargetMode="External"/><Relationship Id="rId14" Type="http://schemas.openxmlformats.org/officeDocument/2006/relationships/hyperlink" Target="https://arxiv.org/pdf/2311.04850v1.pdf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ithub.com/huggingface/alignment-handboo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4mU2yq4hU0M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apicatalog.ford.com/explore-apis?query=ford-encoders&amp;page=1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github.ford.com/NLP/ford_encoders#evaluation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github.ford.com/NLP/ford_encoders#install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cs typeface="Calibri Light"/>
              </a:rPr>
              <a:t>LLMs: Literature Survey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AI Seminar</a:t>
            </a:r>
          </a:p>
          <a:p>
            <a:r>
              <a:rPr lang="en-US" dirty="0">
                <a:cs typeface="Calibri"/>
              </a:rPr>
              <a:t>November 16, 2023 </a:t>
            </a:r>
            <a:r>
              <a:rPr lang="en-US" sz="1600" dirty="0">
                <a:cs typeface="Calibri"/>
              </a:rPr>
              <a:t>(</a:t>
            </a:r>
            <a:r>
              <a:rPr lang="en-US" sz="1600" i="1" dirty="0">
                <a:cs typeface="Calibri"/>
              </a:rPr>
              <a:t>not a second later</a:t>
            </a:r>
            <a:r>
              <a:rPr lang="en-US" sz="1600" dirty="0">
                <a:cs typeface="Calibri"/>
              </a:rPr>
              <a:t>)</a:t>
            </a:r>
          </a:p>
          <a:p>
            <a:r>
              <a:rPr lang="en-US" dirty="0">
                <a:cs typeface="Calibri"/>
              </a:rPr>
              <a:t>Luke Ross</a:t>
            </a:r>
          </a:p>
        </p:txBody>
      </p:sp>
    </p:spTree>
    <p:extLst>
      <p:ext uri="{BB962C8B-B14F-4D97-AF65-F5344CB8AC3E}">
        <p14:creationId xmlns:p14="http://schemas.microsoft.com/office/powerpoint/2010/main" val="2695470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A0BD1-6FF4-4079-BF3D-EF6B99DC4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4235999" cy="1622321"/>
          </a:xfrm>
        </p:spPr>
        <p:txBody>
          <a:bodyPr>
            <a:normAutofit/>
          </a:bodyPr>
          <a:lstStyle/>
          <a:p>
            <a:r>
              <a:rPr lang="en-US" dirty="0"/>
              <a:t>RLHF -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CCD8D-7F57-438B-9B98-EBEE831F4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0.        Begin with a supervised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Send output pairs to humans, who choose the better output among:</a:t>
            </a:r>
          </a:p>
          <a:p>
            <a:pPr lvl="1"/>
            <a:r>
              <a:rPr lang="en-US" sz="1600" dirty="0"/>
              <a:t>Latest RLHF model output</a:t>
            </a:r>
          </a:p>
          <a:p>
            <a:pPr lvl="1"/>
            <a:r>
              <a:rPr lang="en-US" sz="1600" dirty="0"/>
              <a:t>Initial supervised model output</a:t>
            </a:r>
          </a:p>
          <a:p>
            <a:pPr lvl="1"/>
            <a:r>
              <a:rPr lang="en-US" sz="1600" dirty="0"/>
              <a:t>Ground truth labels</a:t>
            </a:r>
          </a:p>
          <a:p>
            <a:pPr lvl="1"/>
            <a:r>
              <a:rPr lang="en-US" sz="1600" dirty="0"/>
              <a:t>Other baseline models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Train a Reward Model (RM) to predict preferred output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Train supervised model w/ RL, using RM logit score as reward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9ED0960-28C3-4E91-A7BC-6AC864BFA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711868"/>
            <a:ext cx="6019331" cy="343101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20074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8A4EF-ACFF-E4EC-D9D6-D359C71A31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>
                <a:cs typeface="Calibri"/>
              </a:rPr>
              <a:t>New Model Releases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D9B2CF-98B2-A449-161D-68D52AEC1F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Llama-2, Mistral 7B, and Phi-1.5</a:t>
            </a:r>
          </a:p>
        </p:txBody>
      </p:sp>
    </p:spTree>
    <p:extLst>
      <p:ext uri="{BB962C8B-B14F-4D97-AF65-F5344CB8AC3E}">
        <p14:creationId xmlns:p14="http://schemas.microsoft.com/office/powerpoint/2010/main" val="826953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0BA78-E09B-04F7-DF47-81CBBF492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849" y="3043301"/>
            <a:ext cx="8183252" cy="3630875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Motivation:</a:t>
            </a:r>
            <a:r>
              <a:rPr lang="en-US" dirty="0"/>
              <a:t> Circa July 2023, no Open LLMs can compete with “product” LLMs like ChatGPT and </a:t>
            </a:r>
            <a:r>
              <a:rPr lang="en-US" dirty="0" err="1"/>
              <a:t>PaLM</a:t>
            </a:r>
            <a:endParaRPr lang="en-US" dirty="0"/>
          </a:p>
          <a:p>
            <a:r>
              <a:rPr lang="en-US" b="1" dirty="0"/>
              <a:t>Approach:</a:t>
            </a:r>
          </a:p>
          <a:p>
            <a:pPr lvl="1"/>
            <a:r>
              <a:rPr lang="en-US" dirty="0"/>
              <a:t>Scale up pretraining from 1.4T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2T tokens</a:t>
            </a:r>
          </a:p>
          <a:p>
            <a:pPr lvl="1"/>
            <a:r>
              <a:rPr lang="en-US" dirty="0"/>
              <a:t>Double context length from 2k </a:t>
            </a:r>
            <a:r>
              <a:rPr lang="en-US" dirty="0">
                <a:sym typeface="Wingdings" panose="05000000000000000000" pitchFamily="2" charset="2"/>
              </a:rPr>
              <a:t> 4k tokens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Full RLHF chat model</a:t>
            </a:r>
            <a:endParaRPr lang="en-US" dirty="0"/>
          </a:p>
          <a:p>
            <a:r>
              <a:rPr lang="en-US" b="1" dirty="0"/>
              <a:t>Results:</a:t>
            </a:r>
          </a:p>
          <a:p>
            <a:pPr lvl="1"/>
            <a:r>
              <a:rPr lang="en-US" dirty="0"/>
              <a:t>New SOTA open LLM (July 2023)</a:t>
            </a:r>
          </a:p>
          <a:p>
            <a:pPr lvl="1"/>
            <a:r>
              <a:rPr lang="en-US" dirty="0"/>
              <a:t>Very detailed, reproducible paper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D80A07-3290-892C-4FAA-7FBC310CC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408" y="34062"/>
            <a:ext cx="5409184" cy="30092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98EAF1-46BF-FB10-26E5-08DA6B30F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084" y="3773118"/>
            <a:ext cx="4512137" cy="305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75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E0492-FD44-BDA8-DC26-CBE2BC222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196" y="3523020"/>
            <a:ext cx="7306559" cy="2938856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Motivation:</a:t>
            </a:r>
            <a:r>
              <a:rPr lang="en-US" dirty="0"/>
              <a:t> Produce a powerful, lightweight LLM</a:t>
            </a:r>
          </a:p>
          <a:p>
            <a:r>
              <a:rPr lang="en-US" b="1" dirty="0"/>
              <a:t>Approach: </a:t>
            </a:r>
            <a:r>
              <a:rPr lang="en-US" dirty="0"/>
              <a:t>Use some architecture tricks to improve inference speed</a:t>
            </a:r>
          </a:p>
          <a:p>
            <a:r>
              <a:rPr lang="en-US" b="1" dirty="0"/>
              <a:t>Results:</a:t>
            </a:r>
          </a:p>
          <a:p>
            <a:pPr lvl="1"/>
            <a:r>
              <a:rPr lang="en-US" dirty="0"/>
              <a:t>New SOTA model for its size (Sept 27, 2023)</a:t>
            </a:r>
          </a:p>
          <a:p>
            <a:pPr lvl="1"/>
            <a:r>
              <a:rPr lang="en-US" dirty="0"/>
              <a:t>Paper is basically a press release – few technical details</a:t>
            </a:r>
          </a:p>
          <a:p>
            <a:pPr lvl="1"/>
            <a:r>
              <a:rPr lang="en-US" dirty="0"/>
              <a:t>NOTE: limited instruction tuning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4B8C7E-606D-1960-6780-DEC67FB2A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677" y="-14525"/>
            <a:ext cx="5198646" cy="32129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2DA2E1-DF2D-947E-7820-438A1D0EE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638" y="3586244"/>
            <a:ext cx="4694549" cy="302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61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FB26F-E5F8-2AC6-3E4A-B646860D1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527" y="2051756"/>
            <a:ext cx="10981888" cy="3999371"/>
          </a:xfrm>
        </p:spPr>
        <p:txBody>
          <a:bodyPr/>
          <a:lstStyle/>
          <a:p>
            <a:r>
              <a:rPr lang="en-US" b="1" dirty="0"/>
              <a:t>Motivation: </a:t>
            </a:r>
            <a:r>
              <a:rPr lang="en-US" dirty="0"/>
              <a:t>How small can we make a “common sense reasoning” model?</a:t>
            </a:r>
          </a:p>
          <a:p>
            <a:r>
              <a:rPr lang="en-US" b="1" dirty="0"/>
              <a:t>Approach: </a:t>
            </a:r>
          </a:p>
          <a:p>
            <a:pPr lvl="1"/>
            <a:r>
              <a:rPr lang="en-US" dirty="0"/>
              <a:t>Train </a:t>
            </a:r>
            <a:r>
              <a:rPr lang="en-US" b="1" dirty="0"/>
              <a:t>phi-1.5</a:t>
            </a:r>
            <a:r>
              <a:rPr lang="en-US" dirty="0"/>
              <a:t>, a </a:t>
            </a:r>
            <a:r>
              <a:rPr lang="en-US" b="1" dirty="0"/>
              <a:t>1.3B</a:t>
            </a:r>
            <a:r>
              <a:rPr lang="en-US" dirty="0"/>
              <a:t> param model on </a:t>
            </a:r>
            <a:r>
              <a:rPr lang="en-US" b="1" dirty="0"/>
              <a:t>30B</a:t>
            </a:r>
            <a:r>
              <a:rPr lang="en-US" dirty="0"/>
              <a:t> tokens</a:t>
            </a:r>
          </a:p>
          <a:p>
            <a:pPr lvl="1"/>
            <a:r>
              <a:rPr lang="en-US" dirty="0"/>
              <a:t>Synthetic data: manually curate 20k seed topics, then use existing high-quality LLMs to produce logic puzzles</a:t>
            </a:r>
          </a:p>
          <a:p>
            <a:r>
              <a:rPr lang="en-US" b="1" dirty="0"/>
              <a:t>Results:</a:t>
            </a:r>
          </a:p>
          <a:p>
            <a:pPr lvl="1"/>
            <a:r>
              <a:rPr lang="en-US" dirty="0"/>
              <a:t>Reasoning as good as 10x larger</a:t>
            </a:r>
          </a:p>
          <a:p>
            <a:pPr marL="457200" lvl="1" indent="0">
              <a:buNone/>
            </a:pPr>
            <a:r>
              <a:rPr lang="en-US" dirty="0"/>
              <a:t>   models (Sept 2023)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C662D6-9682-7C2E-E3D0-B4068DACB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261" y="98981"/>
            <a:ext cx="7901478" cy="18668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BBB99F-CC6B-F165-FF6C-0B9A73F15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793" y="4291270"/>
            <a:ext cx="5618876" cy="246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28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8A4EF-ACFF-E4EC-D9D6-D359C71A31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D9B2CF-98B2-A449-161D-68D52AEC1F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Long Context, Mixture of Experts, etc.</a:t>
            </a:r>
          </a:p>
        </p:txBody>
      </p:sp>
    </p:spTree>
    <p:extLst>
      <p:ext uri="{BB962C8B-B14F-4D97-AF65-F5344CB8AC3E}">
        <p14:creationId xmlns:p14="http://schemas.microsoft.com/office/powerpoint/2010/main" val="4170834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E0492-FD44-BDA8-DC26-CBE2BC222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196" y="3219254"/>
            <a:ext cx="7457388" cy="3242622"/>
          </a:xfrm>
        </p:spPr>
        <p:txBody>
          <a:bodyPr>
            <a:normAutofit/>
          </a:bodyPr>
          <a:lstStyle/>
          <a:p>
            <a:r>
              <a:rPr lang="en-US" b="1" dirty="0"/>
              <a:t>Motivation:</a:t>
            </a:r>
            <a:r>
              <a:rPr lang="en-US" dirty="0"/>
              <a:t> LLMs are getting huge – how can we best tradeoff serving cost and model quality?</a:t>
            </a:r>
          </a:p>
          <a:p>
            <a:r>
              <a:rPr lang="en-US" b="1" dirty="0"/>
              <a:t>Approach: </a:t>
            </a:r>
            <a:r>
              <a:rPr lang="en-US" dirty="0"/>
              <a:t>Sparse </a:t>
            </a:r>
            <a:r>
              <a:rPr lang="en-US" dirty="0" err="1"/>
              <a:t>MoE</a:t>
            </a:r>
            <a:r>
              <a:rPr lang="en-US" dirty="0"/>
              <a:t> + Instruction Finetuning</a:t>
            </a:r>
          </a:p>
          <a:p>
            <a:pPr lvl="1"/>
            <a:r>
              <a:rPr lang="en-US" dirty="0" err="1"/>
              <a:t>MoE</a:t>
            </a:r>
            <a:r>
              <a:rPr lang="en-US" dirty="0"/>
              <a:t> layer increases capacity without increasing inference cost</a:t>
            </a:r>
          </a:p>
          <a:p>
            <a:pPr lvl="1"/>
            <a:r>
              <a:rPr lang="en-US" dirty="0"/>
              <a:t>Evaluate </a:t>
            </a:r>
            <a:r>
              <a:rPr lang="en-US" dirty="0" err="1"/>
              <a:t>MoE</a:t>
            </a:r>
            <a:r>
              <a:rPr lang="en-US" dirty="0"/>
              <a:t> on LLM architecture using FLAN instruction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281490-5B7C-F641-258A-ABC06D295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504" y="0"/>
            <a:ext cx="5396992" cy="30043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846652-11C4-B051-2F43-A8CE77BFD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392" y="3289956"/>
            <a:ext cx="4280826" cy="334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26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E0492-FD44-BDA8-DC26-CBE2BC222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196" y="3219254"/>
            <a:ext cx="7457388" cy="3242622"/>
          </a:xfrm>
        </p:spPr>
        <p:txBody>
          <a:bodyPr>
            <a:normAutofit/>
          </a:bodyPr>
          <a:lstStyle/>
          <a:p>
            <a:r>
              <a:rPr lang="en-US" b="1" dirty="0"/>
              <a:t>Motivation:</a:t>
            </a:r>
            <a:r>
              <a:rPr lang="en-US" dirty="0"/>
              <a:t> LLMs are getting huge – how can we best tradeoff serving cost and model quality?</a:t>
            </a:r>
          </a:p>
          <a:p>
            <a:r>
              <a:rPr lang="en-US" b="1" dirty="0"/>
              <a:t>Approach: </a:t>
            </a:r>
            <a:r>
              <a:rPr lang="en-US" dirty="0"/>
              <a:t>Sparse </a:t>
            </a:r>
            <a:r>
              <a:rPr lang="en-US" dirty="0" err="1"/>
              <a:t>MoE</a:t>
            </a:r>
            <a:r>
              <a:rPr lang="en-US" dirty="0"/>
              <a:t> + Instruction Finetuning</a:t>
            </a:r>
          </a:p>
          <a:p>
            <a:r>
              <a:rPr lang="en-US" b="1" dirty="0"/>
              <a:t>Results: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281490-5B7C-F641-258A-ABC06D295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504" y="0"/>
            <a:ext cx="5396992" cy="3004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87CDA7-0B4F-9AE1-170A-D65B20842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942" y="4580550"/>
            <a:ext cx="5480115" cy="227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595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E0492-FD44-BDA8-DC26-CBE2BC222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196" y="3219254"/>
            <a:ext cx="7457388" cy="3242622"/>
          </a:xfrm>
        </p:spPr>
        <p:txBody>
          <a:bodyPr>
            <a:normAutofit/>
          </a:bodyPr>
          <a:lstStyle/>
          <a:p>
            <a:r>
              <a:rPr lang="en-US" b="1" dirty="0"/>
              <a:t>Motivation:</a:t>
            </a:r>
            <a:r>
              <a:rPr lang="en-US" dirty="0"/>
              <a:t> LLMs are getting huge – how can we best tradeoff serving cost and model quality?</a:t>
            </a:r>
          </a:p>
          <a:p>
            <a:r>
              <a:rPr lang="en-US" b="1" dirty="0"/>
              <a:t>Approach: </a:t>
            </a:r>
            <a:r>
              <a:rPr lang="en-US" dirty="0"/>
              <a:t>Sparse </a:t>
            </a:r>
            <a:r>
              <a:rPr lang="en-US" dirty="0" err="1"/>
              <a:t>MoE</a:t>
            </a:r>
            <a:r>
              <a:rPr lang="en-US" dirty="0"/>
              <a:t> + Instruction Finetuning</a:t>
            </a:r>
          </a:p>
          <a:p>
            <a:r>
              <a:rPr lang="en-US" b="1" dirty="0"/>
              <a:t>Results: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281490-5B7C-F641-258A-ABC06D295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504" y="0"/>
            <a:ext cx="5396992" cy="30043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5F8273-C388-5425-08A6-D507F6FFE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060" y="4524866"/>
            <a:ext cx="5307879" cy="233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072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4B4B8D-1E12-D932-58E8-50C53D174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686" y="0"/>
            <a:ext cx="6644628" cy="285985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651167D-8EBF-F1FB-8C0E-1C1C7562A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196" y="2859857"/>
            <a:ext cx="7457388" cy="3899162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Motivation:</a:t>
            </a:r>
            <a:r>
              <a:rPr lang="en-US" dirty="0"/>
              <a:t> APIs offer long context but currently no open recipe for long context training</a:t>
            </a:r>
          </a:p>
          <a:p>
            <a:r>
              <a:rPr lang="en-US" b="1" dirty="0"/>
              <a:t>Approach: </a:t>
            </a:r>
            <a:r>
              <a:rPr lang="en-US" dirty="0"/>
              <a:t>Continual pretraining + </a:t>
            </a:r>
            <a:r>
              <a:rPr lang="en-US" dirty="0" err="1"/>
              <a:t>RoPE</a:t>
            </a:r>
            <a:endParaRPr lang="en-US" dirty="0"/>
          </a:p>
          <a:p>
            <a:pPr lvl="1"/>
            <a:r>
              <a:rPr lang="en-US" dirty="0" err="1"/>
              <a:t>FlashAttention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Negligible GPU memory overhead</a:t>
            </a:r>
          </a:p>
          <a:p>
            <a:pPr lvl="2"/>
            <a:r>
              <a:rPr lang="en-US" dirty="0"/>
              <a:t>17% speed loss from 4k </a:t>
            </a:r>
            <a:r>
              <a:rPr lang="en-US" dirty="0">
                <a:sym typeface="Wingdings" panose="05000000000000000000" pitchFamily="2" charset="2"/>
              </a:rPr>
              <a:t> 16k for 70B model</a:t>
            </a: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RoPE</a:t>
            </a:r>
            <a:r>
              <a:rPr lang="en-US" dirty="0">
                <a:sym typeface="Wingdings" panose="05000000000000000000" pitchFamily="2" charset="2"/>
              </a:rPr>
              <a:t> positional encodings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Update to </a:t>
            </a:r>
            <a:r>
              <a:rPr lang="en-US" dirty="0" err="1">
                <a:sym typeface="Wingdings" panose="05000000000000000000" pitchFamily="2" charset="2"/>
              </a:rPr>
              <a:t>RoPE</a:t>
            </a:r>
            <a:r>
              <a:rPr lang="en-US" dirty="0">
                <a:sym typeface="Wingdings" panose="05000000000000000000" pitchFamily="2" charset="2"/>
              </a:rPr>
              <a:t> ABF to handle long-distance attention</a:t>
            </a:r>
          </a:p>
          <a:p>
            <a:pPr lvl="1"/>
            <a:r>
              <a:rPr lang="en-US" dirty="0"/>
              <a:t>Continual Pretraining:</a:t>
            </a:r>
          </a:p>
          <a:p>
            <a:pPr lvl="2"/>
            <a:r>
              <a:rPr lang="en-US" dirty="0"/>
              <a:t>Train for 400B tokens of long context data</a:t>
            </a:r>
          </a:p>
          <a:p>
            <a:pPr lvl="2"/>
            <a:r>
              <a:rPr lang="en-US" dirty="0"/>
              <a:t>Keep per-batch tokens the same as llama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B708ED-1AB5-41DF-EEA2-464E90A3E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405" y="2534929"/>
            <a:ext cx="3928573" cy="29264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EE1F63-B23E-A59B-75DA-33866D6C5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206" y="5461358"/>
            <a:ext cx="4675645" cy="129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098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4F3EA-E201-B5ED-DB55-79A249CF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Topics – June 20, 2023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040A7-7EA0-ACB9-CFAF-3FEAD927B1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2200" dirty="0">
                <a:cs typeface="Calibri"/>
              </a:rPr>
              <a:t>Intro: LLMs and RLHF</a:t>
            </a:r>
          </a:p>
          <a:p>
            <a:pPr lvl="1"/>
            <a:r>
              <a:rPr lang="en-US" sz="1800" dirty="0">
                <a:cs typeface="Calibri"/>
                <a:hlinkClick r:id="rId2"/>
              </a:rPr>
              <a:t>Fine-Tuning Language Models from Human Preferences</a:t>
            </a:r>
            <a:endParaRPr lang="en-US" sz="1800" dirty="0">
              <a:cs typeface="Calibri"/>
              <a:hlinkClick r:id="rId3"/>
            </a:endParaRPr>
          </a:p>
          <a:p>
            <a:pPr lvl="1"/>
            <a:r>
              <a:rPr lang="en-US" sz="1800" dirty="0">
                <a:cs typeface="Calibri"/>
                <a:hlinkClick r:id="rId3"/>
              </a:rPr>
              <a:t>Learning to summarize from human feedback</a:t>
            </a:r>
            <a:endParaRPr lang="en-US" sz="1800" dirty="0">
              <a:cs typeface="Calibri"/>
            </a:endParaRPr>
          </a:p>
          <a:p>
            <a:pPr lvl="1"/>
            <a:r>
              <a:rPr lang="en-US" sz="1800" dirty="0" err="1">
                <a:cs typeface="Calibri"/>
                <a:hlinkClick r:id="rId4"/>
              </a:rPr>
              <a:t>InstructGPT</a:t>
            </a:r>
            <a:endParaRPr lang="en-US" sz="1800" dirty="0">
              <a:cs typeface="Calibri"/>
            </a:endParaRPr>
          </a:p>
          <a:p>
            <a:r>
              <a:rPr lang="en-US" sz="2200" dirty="0">
                <a:cs typeface="Calibri"/>
              </a:rPr>
              <a:t>Language Model Scaling</a:t>
            </a:r>
          </a:p>
          <a:p>
            <a:pPr lvl="1"/>
            <a:r>
              <a:rPr lang="en-US" sz="1800" dirty="0">
                <a:cs typeface="Calibri"/>
                <a:hlinkClick r:id="rId5"/>
              </a:rPr>
              <a:t>Chinchilla</a:t>
            </a:r>
            <a:endParaRPr lang="en-US" sz="1800" dirty="0">
              <a:cs typeface="Calibri"/>
            </a:endParaRPr>
          </a:p>
          <a:p>
            <a:pPr lvl="1"/>
            <a:r>
              <a:rPr lang="en-US" sz="1800" dirty="0">
                <a:cs typeface="Calibri"/>
                <a:hlinkClick r:id="rId6"/>
              </a:rPr>
              <a:t>Llama</a:t>
            </a:r>
            <a:endParaRPr lang="en-US" sz="1800" dirty="0">
              <a:cs typeface="Calibri"/>
            </a:endParaRPr>
          </a:p>
          <a:p>
            <a:pPr lvl="1"/>
            <a:r>
              <a:rPr lang="en-US" sz="1800" dirty="0">
                <a:cs typeface="Calibri"/>
                <a:hlinkClick r:id="rId7"/>
              </a:rPr>
              <a:t>Emergent Abilities of Large Language Models</a:t>
            </a:r>
            <a:endParaRPr lang="en-US" sz="1800" dirty="0">
              <a:cs typeface="Calibri"/>
            </a:endParaRPr>
          </a:p>
          <a:p>
            <a:pPr lvl="1"/>
            <a:r>
              <a:rPr lang="en-US" sz="1800" dirty="0">
                <a:cs typeface="Calibri"/>
                <a:hlinkClick r:id="rId8"/>
              </a:rPr>
              <a:t>Are Emergent Abilities of Large Language Models a Mirage?</a:t>
            </a:r>
            <a:endParaRPr lang="en-US" sz="1800" dirty="0">
              <a:cs typeface="Calibri"/>
            </a:endParaRPr>
          </a:p>
          <a:p>
            <a:r>
              <a:rPr lang="en-US" sz="2200" dirty="0">
                <a:cs typeface="Calibri"/>
              </a:rPr>
              <a:t>Fine-Tuning Approaches</a:t>
            </a:r>
          </a:p>
          <a:p>
            <a:pPr lvl="1"/>
            <a:r>
              <a:rPr lang="en-US" sz="1800" dirty="0">
                <a:cs typeface="Calibri"/>
                <a:hlinkClick r:id="rId9"/>
              </a:rPr>
              <a:t>LoRA</a:t>
            </a:r>
            <a:endParaRPr lang="en-US" sz="1800" dirty="0">
              <a:cs typeface="Calibri"/>
            </a:endParaRPr>
          </a:p>
          <a:p>
            <a:pPr lvl="1"/>
            <a:r>
              <a:rPr lang="en-US" sz="1800" dirty="0">
                <a:cs typeface="Calibri"/>
                <a:hlinkClick r:id="rId10"/>
              </a:rPr>
              <a:t>Alpaca</a:t>
            </a:r>
            <a:endParaRPr lang="en-US" sz="1800" dirty="0">
              <a:cs typeface="Calibri"/>
            </a:endParaRPr>
          </a:p>
          <a:p>
            <a:pPr lvl="1"/>
            <a:r>
              <a:rPr lang="en-US" sz="1800" dirty="0">
                <a:cs typeface="Calibri"/>
                <a:hlinkClick r:id="rId11"/>
              </a:rPr>
              <a:t>Vicuna</a:t>
            </a:r>
            <a:endParaRPr lang="en-US" sz="1800" dirty="0">
              <a:ea typeface="Calibri" panose="020F0502020204030204"/>
              <a:cs typeface="Calibri"/>
              <a:hlinkClick r:id="rId12"/>
            </a:endParaRPr>
          </a:p>
          <a:p>
            <a:pPr lvl="1"/>
            <a:r>
              <a:rPr lang="en-US" sz="1800" dirty="0">
                <a:ea typeface="Calibri" panose="020F0502020204030204"/>
                <a:cs typeface="Calibri"/>
                <a:hlinkClick r:id="rId13"/>
              </a:rPr>
              <a:t>LIMA: Less Is More for Alignment</a:t>
            </a:r>
            <a:endParaRPr lang="en-US" sz="1800" dirty="0">
              <a:ea typeface="Calibri" panose="020F0502020204030204"/>
              <a:cs typeface="Calibri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52BFAF-8311-C398-4F72-600E2136C2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2200" dirty="0">
                <a:cs typeface="Calibri"/>
              </a:rPr>
              <a:t>Evaluation</a:t>
            </a:r>
          </a:p>
          <a:p>
            <a:pPr lvl="1"/>
            <a:r>
              <a:rPr lang="en-US" sz="1800" dirty="0">
                <a:cs typeface="Calibri"/>
                <a:hlinkClick r:id="rId12"/>
              </a:rPr>
              <a:t>False Promise of Imitating Proprietary LLMs</a:t>
            </a:r>
          </a:p>
          <a:p>
            <a:pPr lvl="1"/>
            <a:r>
              <a:rPr lang="en-US" sz="1800" dirty="0">
                <a:cs typeface="Calibri"/>
                <a:hlinkClick r:id="rId14"/>
              </a:rPr>
              <a:t>How Far Can Camels Go?</a:t>
            </a:r>
            <a:endParaRPr lang="en-US" sz="1800" dirty="0">
              <a:cs typeface="Calibri"/>
            </a:endParaRPr>
          </a:p>
          <a:p>
            <a:pPr lvl="1"/>
            <a:r>
              <a:rPr lang="en-US" sz="1800" dirty="0">
                <a:cs typeface="Calibri"/>
                <a:hlinkClick r:id="rId15"/>
              </a:rPr>
              <a:t>Orca</a:t>
            </a:r>
            <a:endParaRPr lang="en-US" sz="1800" dirty="0">
              <a:cs typeface="Calibri"/>
              <a:hlinkClick r:id="rId12"/>
            </a:endParaRPr>
          </a:p>
          <a:p>
            <a:pPr lvl="1"/>
            <a:r>
              <a:rPr lang="en-US" sz="1800" dirty="0">
                <a:hlinkClick r:id="rId16"/>
              </a:rPr>
              <a:t>Open LLM Leaderboard</a:t>
            </a:r>
            <a:endParaRPr lang="en-US" sz="1800" dirty="0"/>
          </a:p>
          <a:p>
            <a:r>
              <a:rPr lang="en-US" sz="2200" dirty="0">
                <a:cs typeface="Calibri"/>
              </a:rPr>
              <a:t>Quantization</a:t>
            </a:r>
          </a:p>
          <a:p>
            <a:pPr lvl="1"/>
            <a:r>
              <a:rPr lang="en-US" sz="1800" dirty="0">
                <a:cs typeface="Calibri"/>
                <a:hlinkClick r:id="rId17"/>
              </a:rPr>
              <a:t>QLoRA</a:t>
            </a:r>
            <a:endParaRPr lang="en-US" sz="1800" dirty="0">
              <a:cs typeface="Calibri"/>
            </a:endParaRPr>
          </a:p>
          <a:p>
            <a:pPr lvl="1"/>
            <a:r>
              <a:rPr lang="en-US" sz="1800" dirty="0" err="1">
                <a:cs typeface="Calibri"/>
                <a:hlinkClick r:id="rId18"/>
              </a:rPr>
              <a:t>SpQR</a:t>
            </a:r>
            <a:endParaRPr lang="en-US" sz="1800" dirty="0">
              <a:cs typeface="Calibri"/>
            </a:endParaRPr>
          </a:p>
          <a:p>
            <a:r>
              <a:rPr lang="en-US" sz="2200" dirty="0">
                <a:cs typeface="Calibri"/>
              </a:rPr>
              <a:t>RLHF &amp; Alternatives</a:t>
            </a:r>
          </a:p>
          <a:p>
            <a:pPr lvl="1"/>
            <a:r>
              <a:rPr lang="en-US" sz="1800" dirty="0">
                <a:ea typeface="Calibri"/>
                <a:cs typeface="Calibri"/>
                <a:hlinkClick r:id="rId19"/>
              </a:rPr>
              <a:t>Direct Preference Optimization</a:t>
            </a:r>
            <a:endParaRPr lang="en-US" sz="1800" dirty="0">
              <a:ea typeface="Calibri"/>
              <a:cs typeface="Calibri"/>
            </a:endParaRPr>
          </a:p>
          <a:p>
            <a:pPr lvl="1"/>
            <a:r>
              <a:rPr lang="en-US" sz="1800" dirty="0">
                <a:ea typeface="Calibri"/>
                <a:cs typeface="Calibri"/>
                <a:hlinkClick r:id="rId20"/>
              </a:rPr>
              <a:t>RL4F</a:t>
            </a:r>
            <a:endParaRPr lang="en-US" sz="1800" dirty="0">
              <a:ea typeface="Calibri"/>
              <a:cs typeface="Calibri"/>
            </a:endParaRPr>
          </a:p>
          <a:p>
            <a:endParaRPr lang="en-US" sz="2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5957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4B4B8D-1E12-D932-58E8-50C53D174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686" y="0"/>
            <a:ext cx="6644628" cy="285985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651167D-8EBF-F1FB-8C0E-1C1C7562A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196" y="2859857"/>
            <a:ext cx="7457388" cy="3899162"/>
          </a:xfrm>
        </p:spPr>
        <p:txBody>
          <a:bodyPr>
            <a:normAutofit/>
          </a:bodyPr>
          <a:lstStyle/>
          <a:p>
            <a:r>
              <a:rPr lang="en-US" b="1" dirty="0"/>
              <a:t>Motivation:</a:t>
            </a:r>
            <a:r>
              <a:rPr lang="en-US" dirty="0"/>
              <a:t> APIs offer long context but currently no open recipe for long context training</a:t>
            </a:r>
          </a:p>
          <a:p>
            <a:r>
              <a:rPr lang="en-US" b="1" dirty="0"/>
              <a:t>Approach: </a:t>
            </a:r>
            <a:r>
              <a:rPr lang="en-US" dirty="0"/>
              <a:t>Continual pretraining + </a:t>
            </a:r>
            <a:r>
              <a:rPr lang="en-US" dirty="0" err="1"/>
              <a:t>RoPE</a:t>
            </a:r>
            <a:endParaRPr lang="en-US" dirty="0"/>
          </a:p>
          <a:p>
            <a:r>
              <a:rPr lang="en-US" b="1" dirty="0"/>
              <a:t>Results:</a:t>
            </a:r>
          </a:p>
          <a:p>
            <a:pPr lvl="1"/>
            <a:r>
              <a:rPr lang="en-US" dirty="0"/>
              <a:t>Improvement on long context tasks</a:t>
            </a:r>
          </a:p>
          <a:p>
            <a:pPr lvl="1"/>
            <a:r>
              <a:rPr lang="en-US" dirty="0"/>
              <a:t>No degradation on short context tasks</a:t>
            </a:r>
          </a:p>
          <a:p>
            <a:pPr lvl="1"/>
            <a:r>
              <a:rPr lang="en-US" dirty="0"/>
              <a:t>Training recipe is open (data mix somewhat unclear)</a:t>
            </a:r>
          </a:p>
          <a:p>
            <a:pPr lvl="1"/>
            <a:r>
              <a:rPr lang="en-US" dirty="0"/>
              <a:t>Model is not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CFE57E-03CF-58AA-3C7D-01524A834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1192" y="2709866"/>
            <a:ext cx="3561387" cy="393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483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8A4EF-ACFF-E4EC-D9D6-D359C71A31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Training Recipes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D9B2CF-98B2-A449-161D-68D52AEC1F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RLHF Alternatives, Distillation, etc.</a:t>
            </a:r>
          </a:p>
        </p:txBody>
      </p:sp>
    </p:spTree>
    <p:extLst>
      <p:ext uri="{BB962C8B-B14F-4D97-AF65-F5344CB8AC3E}">
        <p14:creationId xmlns:p14="http://schemas.microsoft.com/office/powerpoint/2010/main" val="2960068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123C5-1B3E-0992-F299-7F1800F41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56" y="2556317"/>
            <a:ext cx="10515600" cy="4037732"/>
          </a:xfrm>
        </p:spPr>
        <p:txBody>
          <a:bodyPr/>
          <a:lstStyle/>
          <a:p>
            <a:r>
              <a:rPr lang="en-US" b="1" dirty="0"/>
              <a:t>Motivation:</a:t>
            </a:r>
            <a:r>
              <a:rPr lang="en-US" dirty="0"/>
              <a:t> RLHF has many moving parts – can we simplify?</a:t>
            </a:r>
          </a:p>
          <a:p>
            <a:r>
              <a:rPr lang="en-US" b="1" dirty="0"/>
              <a:t>Approach:</a:t>
            </a:r>
          </a:p>
          <a:p>
            <a:pPr lvl="1"/>
            <a:r>
              <a:rPr lang="en-US" dirty="0"/>
              <a:t>Do some math (</a:t>
            </a:r>
            <a:r>
              <a:rPr lang="en-US" dirty="0">
                <a:hlinkClick r:id="rId2"/>
              </a:rPr>
              <a:t>explainer video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Derive DPO update rule that optimizes LM</a:t>
            </a:r>
          </a:p>
          <a:p>
            <a:pPr marL="457200" lvl="1" indent="0">
              <a:buNone/>
            </a:pPr>
            <a:r>
              <a:rPr lang="en-US" dirty="0"/>
              <a:t>   exactly, in a single stage, for human preference</a:t>
            </a:r>
            <a:endParaRPr lang="en-US" b="1" dirty="0"/>
          </a:p>
          <a:p>
            <a:r>
              <a:rPr lang="en-US" b="1" dirty="0"/>
              <a:t>Results:</a:t>
            </a:r>
            <a:endParaRPr lang="en-US" dirty="0"/>
          </a:p>
          <a:p>
            <a:pPr lvl="1"/>
            <a:r>
              <a:rPr lang="en-US" dirty="0"/>
              <a:t>Less computationally expensive</a:t>
            </a:r>
          </a:p>
          <a:p>
            <a:pPr lvl="1"/>
            <a:r>
              <a:rPr lang="en-US" dirty="0"/>
              <a:t>More stable training</a:t>
            </a:r>
          </a:p>
          <a:p>
            <a:pPr lvl="1"/>
            <a:r>
              <a:rPr lang="en-US" dirty="0"/>
              <a:t>Now seeing in some open-source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2EE4F4-337E-CD54-52D0-11F2BD094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065" y="0"/>
            <a:ext cx="5465870" cy="25563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885A74-7068-F1AA-8B2D-955E3B1D0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070" y="3276085"/>
            <a:ext cx="4433740" cy="344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97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4AC1AF-72E4-FD3A-751C-077221507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432" y="3174720"/>
            <a:ext cx="6440527" cy="368328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F9A59-45E0-278E-36C3-C4949FE6E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96" y="1970203"/>
            <a:ext cx="11093704" cy="4206760"/>
          </a:xfrm>
        </p:spPr>
        <p:txBody>
          <a:bodyPr/>
          <a:lstStyle/>
          <a:p>
            <a:r>
              <a:rPr lang="en-US" b="1" dirty="0"/>
              <a:t>Motivation</a:t>
            </a:r>
            <a:r>
              <a:rPr lang="en-US" dirty="0"/>
              <a:t>: RLHF is key to aligning LLMs to human preferences, but human feedback is hard to get</a:t>
            </a:r>
          </a:p>
          <a:p>
            <a:r>
              <a:rPr lang="en-US" b="1" dirty="0"/>
              <a:t>Approach</a:t>
            </a:r>
            <a:r>
              <a:rPr lang="en-US" dirty="0"/>
              <a:t>: Compare AI vs human feedback</a:t>
            </a:r>
          </a:p>
          <a:p>
            <a:pPr lvl="1"/>
            <a:r>
              <a:rPr lang="en-US" dirty="0"/>
              <a:t>Extensive experiments on</a:t>
            </a:r>
          </a:p>
          <a:p>
            <a:pPr marL="457200" lvl="1" indent="0">
              <a:buNone/>
            </a:pPr>
            <a:r>
              <a:rPr lang="en-US" dirty="0"/>
              <a:t>   prompting AI labeler</a:t>
            </a:r>
          </a:p>
          <a:p>
            <a:pPr lvl="1"/>
            <a:r>
              <a:rPr lang="en-US" dirty="0"/>
              <a:t>Compare RL on human</a:t>
            </a:r>
          </a:p>
          <a:p>
            <a:pPr marL="457200" lvl="1" indent="0">
              <a:buNone/>
            </a:pPr>
            <a:r>
              <a:rPr lang="en-US" dirty="0"/>
              <a:t>   feedback vs AI feedback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8009DD-5911-17ED-7028-B19D36440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942" y="0"/>
            <a:ext cx="7766115" cy="188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00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F9A59-45E0-278E-36C3-C4949FE6E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96" y="1970203"/>
            <a:ext cx="11093704" cy="4206760"/>
          </a:xfrm>
        </p:spPr>
        <p:txBody>
          <a:bodyPr/>
          <a:lstStyle/>
          <a:p>
            <a:r>
              <a:rPr lang="en-US" b="1" dirty="0"/>
              <a:t>Motivation</a:t>
            </a:r>
            <a:r>
              <a:rPr lang="en-US" dirty="0"/>
              <a:t>: RLHF is key to aligning LLMs to human preferences, but human feedback is hard to get</a:t>
            </a:r>
          </a:p>
          <a:p>
            <a:r>
              <a:rPr lang="en-US" b="1" dirty="0"/>
              <a:t>Approach</a:t>
            </a:r>
            <a:r>
              <a:rPr lang="en-US" dirty="0"/>
              <a:t>: Compare AI vs human feedback</a:t>
            </a:r>
          </a:p>
          <a:p>
            <a:r>
              <a:rPr lang="en-US" b="1" dirty="0"/>
              <a:t>Results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OpenAI preamble improves alignment +1.3%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8009DD-5911-17ED-7028-B19D36440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942" y="0"/>
            <a:ext cx="7766115" cy="18869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A46202-4B9B-5BDF-7E63-3E38341B2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486" y="3007151"/>
            <a:ext cx="4247116" cy="3311017"/>
          </a:xfrm>
          <a:prstGeom prst="rect">
            <a:avLst/>
          </a:prstGeom>
        </p:spPr>
      </p:pic>
      <p:sp>
        <p:nvSpPr>
          <p:cNvPr id="6" name="Left Bracket 5">
            <a:extLst>
              <a:ext uri="{FF2B5EF4-FFF2-40B4-BE49-F238E27FC236}">
                <a16:creationId xmlns:a16="http://schemas.microsoft.com/office/drawing/2014/main" id="{93D1317D-3DD0-F300-9769-4806CB5A70BF}"/>
              </a:ext>
            </a:extLst>
          </p:cNvPr>
          <p:cNvSpPr/>
          <p:nvPr/>
        </p:nvSpPr>
        <p:spPr>
          <a:xfrm>
            <a:off x="7370233" y="3495040"/>
            <a:ext cx="176615" cy="1044448"/>
          </a:xfrm>
          <a:prstGeom prst="lef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295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F9A59-45E0-278E-36C3-C4949FE6E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96" y="1970203"/>
            <a:ext cx="11093704" cy="4206760"/>
          </a:xfrm>
        </p:spPr>
        <p:txBody>
          <a:bodyPr/>
          <a:lstStyle/>
          <a:p>
            <a:r>
              <a:rPr lang="en-US" b="1" dirty="0"/>
              <a:t>Motivation</a:t>
            </a:r>
            <a:r>
              <a:rPr lang="en-US" dirty="0"/>
              <a:t>: RLHF is key to aligning LLMs to human preferences, but human feedback is hard to get</a:t>
            </a:r>
          </a:p>
          <a:p>
            <a:r>
              <a:rPr lang="en-US" b="1" dirty="0"/>
              <a:t>Approach</a:t>
            </a:r>
            <a:r>
              <a:rPr lang="en-US" dirty="0"/>
              <a:t>: Compare AI vs human feedback</a:t>
            </a:r>
          </a:p>
          <a:p>
            <a:r>
              <a:rPr lang="en-US" b="1" dirty="0"/>
              <a:t>Results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OpenAI preamble improves alignment +1.3%</a:t>
            </a:r>
          </a:p>
          <a:p>
            <a:pPr lvl="1"/>
            <a:r>
              <a:rPr lang="en-US" dirty="0"/>
              <a:t>Chain-of-thought improves alignment +1.4%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8009DD-5911-17ED-7028-B19D36440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942" y="0"/>
            <a:ext cx="7766115" cy="18869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A46202-4B9B-5BDF-7E63-3E38341B2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486" y="3007151"/>
            <a:ext cx="4247116" cy="3311017"/>
          </a:xfrm>
          <a:prstGeom prst="rect">
            <a:avLst/>
          </a:prstGeom>
        </p:spPr>
      </p:pic>
      <p:sp>
        <p:nvSpPr>
          <p:cNvPr id="6" name="Left Bracket 5">
            <a:extLst>
              <a:ext uri="{FF2B5EF4-FFF2-40B4-BE49-F238E27FC236}">
                <a16:creationId xmlns:a16="http://schemas.microsoft.com/office/drawing/2014/main" id="{93D1317D-3DD0-F300-9769-4806CB5A70BF}"/>
              </a:ext>
            </a:extLst>
          </p:cNvPr>
          <p:cNvSpPr/>
          <p:nvPr/>
        </p:nvSpPr>
        <p:spPr>
          <a:xfrm>
            <a:off x="7370233" y="3495040"/>
            <a:ext cx="213191" cy="772160"/>
          </a:xfrm>
          <a:prstGeom prst="lef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98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F9A59-45E0-278E-36C3-C4949FE6E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96" y="1970203"/>
            <a:ext cx="11093704" cy="4206760"/>
          </a:xfrm>
        </p:spPr>
        <p:txBody>
          <a:bodyPr/>
          <a:lstStyle/>
          <a:p>
            <a:r>
              <a:rPr lang="en-US" b="1" dirty="0"/>
              <a:t>Motivation</a:t>
            </a:r>
            <a:r>
              <a:rPr lang="en-US" dirty="0"/>
              <a:t>: RLHF is key to aligning LLMs to human preferences, but human feedback is hard to get</a:t>
            </a:r>
          </a:p>
          <a:p>
            <a:r>
              <a:rPr lang="en-US" b="1" dirty="0"/>
              <a:t>Approach</a:t>
            </a:r>
            <a:r>
              <a:rPr lang="en-US" dirty="0"/>
              <a:t>: Compare AI vs human feedback</a:t>
            </a:r>
          </a:p>
          <a:p>
            <a:r>
              <a:rPr lang="en-US" b="1" dirty="0"/>
              <a:t>Results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OpenAI preamble improves alignment +1.3%</a:t>
            </a:r>
          </a:p>
          <a:p>
            <a:pPr lvl="1"/>
            <a:r>
              <a:rPr lang="en-US" dirty="0"/>
              <a:t>Chain-of-thought improves alignment +1.4%</a:t>
            </a:r>
          </a:p>
          <a:p>
            <a:pPr lvl="1"/>
            <a:r>
              <a:rPr lang="en-US" dirty="0"/>
              <a:t>Preamble + </a:t>
            </a:r>
            <a:r>
              <a:rPr lang="en-US" dirty="0" err="1"/>
              <a:t>CoT</a:t>
            </a:r>
            <a:r>
              <a:rPr lang="en-US" dirty="0"/>
              <a:t> improves alignment +1.9%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8009DD-5911-17ED-7028-B19D36440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942" y="0"/>
            <a:ext cx="7766115" cy="18869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A46202-4B9B-5BDF-7E63-3E38341B2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486" y="3007151"/>
            <a:ext cx="4247116" cy="3311017"/>
          </a:xfrm>
          <a:prstGeom prst="rect">
            <a:avLst/>
          </a:prstGeom>
        </p:spPr>
      </p:pic>
      <p:sp>
        <p:nvSpPr>
          <p:cNvPr id="6" name="Left Bracket 5">
            <a:extLst>
              <a:ext uri="{FF2B5EF4-FFF2-40B4-BE49-F238E27FC236}">
                <a16:creationId xmlns:a16="http://schemas.microsoft.com/office/drawing/2014/main" id="{93D1317D-3DD0-F300-9769-4806CB5A70BF}"/>
              </a:ext>
            </a:extLst>
          </p:cNvPr>
          <p:cNvSpPr/>
          <p:nvPr/>
        </p:nvSpPr>
        <p:spPr>
          <a:xfrm>
            <a:off x="7370233" y="3495040"/>
            <a:ext cx="188807" cy="2060448"/>
          </a:xfrm>
          <a:prstGeom prst="lef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9236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F9A59-45E0-278E-36C3-C4949FE6E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96" y="1970203"/>
            <a:ext cx="11093704" cy="4206760"/>
          </a:xfrm>
        </p:spPr>
        <p:txBody>
          <a:bodyPr/>
          <a:lstStyle/>
          <a:p>
            <a:r>
              <a:rPr lang="en-US" b="1" dirty="0"/>
              <a:t>Motivation</a:t>
            </a:r>
            <a:r>
              <a:rPr lang="en-US" dirty="0"/>
              <a:t>: RLHF is key to aligning LLMs to human preferences, but human feedback is hard to get</a:t>
            </a:r>
          </a:p>
          <a:p>
            <a:r>
              <a:rPr lang="en-US" b="1" dirty="0"/>
              <a:t>Approach</a:t>
            </a:r>
            <a:r>
              <a:rPr lang="en-US" dirty="0"/>
              <a:t>: Compare AI vs human feedback</a:t>
            </a:r>
          </a:p>
          <a:p>
            <a:r>
              <a:rPr lang="en-US" b="1" dirty="0"/>
              <a:t>Results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OpenAI preamble improves alignment +1.3%</a:t>
            </a:r>
          </a:p>
          <a:p>
            <a:pPr lvl="1"/>
            <a:r>
              <a:rPr lang="en-US" dirty="0"/>
              <a:t>Chain-of-thought improves alignment +1.4%</a:t>
            </a:r>
          </a:p>
          <a:p>
            <a:pPr lvl="1"/>
            <a:r>
              <a:rPr lang="en-US" dirty="0"/>
              <a:t>Preamble + </a:t>
            </a:r>
            <a:r>
              <a:rPr lang="en-US" dirty="0" err="1"/>
              <a:t>CoT</a:t>
            </a:r>
            <a:r>
              <a:rPr lang="en-US" dirty="0"/>
              <a:t> improves alignment +1.9%</a:t>
            </a:r>
          </a:p>
          <a:p>
            <a:pPr lvl="1"/>
            <a:r>
              <a:rPr lang="en-US" dirty="0"/>
              <a:t>Few shot </a:t>
            </a:r>
            <a:r>
              <a:rPr lang="en-US" b="1" dirty="0"/>
              <a:t>does not</a:t>
            </a:r>
            <a:r>
              <a:rPr lang="en-US" dirty="0"/>
              <a:t> improve alignment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8009DD-5911-17ED-7028-B19D36440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942" y="0"/>
            <a:ext cx="7766115" cy="18869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A46202-4B9B-5BDF-7E63-3E38341B2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486" y="3007151"/>
            <a:ext cx="4247116" cy="3311017"/>
          </a:xfrm>
          <a:prstGeom prst="rect">
            <a:avLst/>
          </a:prstGeom>
        </p:spPr>
      </p:pic>
      <p:sp>
        <p:nvSpPr>
          <p:cNvPr id="6" name="Left Bracket 5">
            <a:extLst>
              <a:ext uri="{FF2B5EF4-FFF2-40B4-BE49-F238E27FC236}">
                <a16:creationId xmlns:a16="http://schemas.microsoft.com/office/drawing/2014/main" id="{93D1317D-3DD0-F300-9769-4806CB5A70BF}"/>
              </a:ext>
            </a:extLst>
          </p:cNvPr>
          <p:cNvSpPr/>
          <p:nvPr/>
        </p:nvSpPr>
        <p:spPr>
          <a:xfrm>
            <a:off x="7370233" y="3495040"/>
            <a:ext cx="147253" cy="540512"/>
          </a:xfrm>
          <a:prstGeom prst="lef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Left Bracket 1">
            <a:extLst>
              <a:ext uri="{FF2B5EF4-FFF2-40B4-BE49-F238E27FC236}">
                <a16:creationId xmlns:a16="http://schemas.microsoft.com/office/drawing/2014/main" id="{11757165-E767-1B99-1A0C-237341C5E9DE}"/>
              </a:ext>
            </a:extLst>
          </p:cNvPr>
          <p:cNvSpPr/>
          <p:nvPr/>
        </p:nvSpPr>
        <p:spPr>
          <a:xfrm>
            <a:off x="7370233" y="4523440"/>
            <a:ext cx="147253" cy="812591"/>
          </a:xfrm>
          <a:prstGeom prst="lef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197C79C8-26C6-2E8B-7FB3-E1D69E601157}"/>
              </a:ext>
            </a:extLst>
          </p:cNvPr>
          <p:cNvSpPr/>
          <p:nvPr/>
        </p:nvSpPr>
        <p:spPr>
          <a:xfrm>
            <a:off x="7370233" y="5560389"/>
            <a:ext cx="147253" cy="535611"/>
          </a:xfrm>
          <a:prstGeom prst="lef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975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F9A59-45E0-278E-36C3-C4949FE6E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96" y="1970202"/>
            <a:ext cx="11093704" cy="4732255"/>
          </a:xfrm>
        </p:spPr>
        <p:txBody>
          <a:bodyPr/>
          <a:lstStyle/>
          <a:p>
            <a:r>
              <a:rPr lang="en-US" b="1" dirty="0"/>
              <a:t>Motivation</a:t>
            </a:r>
            <a:r>
              <a:rPr lang="en-US" dirty="0"/>
              <a:t>: RLHF is key to aligning LLMs to human preferences, but human feedback is hard to get</a:t>
            </a:r>
          </a:p>
          <a:p>
            <a:r>
              <a:rPr lang="en-US" b="1" dirty="0"/>
              <a:t>Approach</a:t>
            </a:r>
            <a:r>
              <a:rPr lang="en-US" dirty="0"/>
              <a:t>: Compare AI vs human feedback</a:t>
            </a:r>
          </a:p>
          <a:p>
            <a:r>
              <a:rPr lang="en-US" b="1" dirty="0"/>
              <a:t>Results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OpenAI preamble improves alignment +1.3%</a:t>
            </a:r>
          </a:p>
          <a:p>
            <a:pPr lvl="1"/>
            <a:r>
              <a:rPr lang="en-US" dirty="0"/>
              <a:t>Chain-of-thought improves alignment +1.4%</a:t>
            </a:r>
          </a:p>
          <a:p>
            <a:pPr lvl="1"/>
            <a:r>
              <a:rPr lang="en-US" dirty="0"/>
              <a:t>Preamble + </a:t>
            </a:r>
            <a:r>
              <a:rPr lang="en-US" dirty="0" err="1"/>
              <a:t>CoT</a:t>
            </a:r>
            <a:r>
              <a:rPr lang="en-US" dirty="0"/>
              <a:t> improves alignment +1.9%</a:t>
            </a:r>
          </a:p>
          <a:p>
            <a:pPr lvl="1"/>
            <a:r>
              <a:rPr lang="en-US" dirty="0"/>
              <a:t>Few shot </a:t>
            </a:r>
            <a:r>
              <a:rPr lang="en-US" b="1" dirty="0"/>
              <a:t>does not</a:t>
            </a:r>
            <a:r>
              <a:rPr lang="en-US" dirty="0"/>
              <a:t> improve alignment</a:t>
            </a:r>
          </a:p>
          <a:p>
            <a:pPr lvl="1"/>
            <a:r>
              <a:rPr lang="en-US" dirty="0"/>
              <a:t>Humans prefer RLHF &amp; RLAIF to SFT (~72%)</a:t>
            </a:r>
          </a:p>
          <a:p>
            <a:pPr lvl="1"/>
            <a:r>
              <a:rPr lang="en-US" dirty="0"/>
              <a:t>Humans rate RLHF &amp; RLAIF equally (50%)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8009DD-5911-17ED-7028-B19D36440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942" y="0"/>
            <a:ext cx="7766115" cy="18869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2C54733-7C97-C04A-8F9A-A984EA6ED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446" y="3205481"/>
            <a:ext cx="4974130" cy="308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715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F9A59-45E0-278E-36C3-C4949FE6E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96" y="1970202"/>
            <a:ext cx="11093704" cy="4732255"/>
          </a:xfrm>
        </p:spPr>
        <p:txBody>
          <a:bodyPr/>
          <a:lstStyle/>
          <a:p>
            <a:r>
              <a:rPr lang="en-US" b="1" dirty="0"/>
              <a:t>Motivation</a:t>
            </a:r>
            <a:r>
              <a:rPr lang="en-US" dirty="0"/>
              <a:t>: RLHF is key to aligning LLMs to human preferences, but human feedback is hard to get</a:t>
            </a:r>
          </a:p>
          <a:p>
            <a:r>
              <a:rPr lang="en-US" b="1" dirty="0"/>
              <a:t>Approach</a:t>
            </a:r>
            <a:r>
              <a:rPr lang="en-US" dirty="0"/>
              <a:t>: Compare AI vs human feedback</a:t>
            </a:r>
          </a:p>
          <a:p>
            <a:r>
              <a:rPr lang="en-US" b="1" dirty="0"/>
              <a:t>Results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OpenAI preamble improves alignment +1.3%</a:t>
            </a:r>
          </a:p>
          <a:p>
            <a:pPr lvl="1"/>
            <a:r>
              <a:rPr lang="en-US" dirty="0"/>
              <a:t>Chain-of-thought improves alignment +1.4%</a:t>
            </a:r>
          </a:p>
          <a:p>
            <a:pPr lvl="1"/>
            <a:r>
              <a:rPr lang="en-US" dirty="0"/>
              <a:t>Preamble + </a:t>
            </a:r>
            <a:r>
              <a:rPr lang="en-US" dirty="0" err="1"/>
              <a:t>CoT</a:t>
            </a:r>
            <a:r>
              <a:rPr lang="en-US" dirty="0"/>
              <a:t> improves alignment +1.9%</a:t>
            </a:r>
          </a:p>
          <a:p>
            <a:pPr lvl="1"/>
            <a:r>
              <a:rPr lang="en-US" dirty="0"/>
              <a:t>Few shot </a:t>
            </a:r>
            <a:r>
              <a:rPr lang="en-US" b="1" dirty="0"/>
              <a:t>does not</a:t>
            </a:r>
            <a:r>
              <a:rPr lang="en-US" dirty="0"/>
              <a:t> improve alignment</a:t>
            </a:r>
          </a:p>
          <a:p>
            <a:pPr lvl="1"/>
            <a:r>
              <a:rPr lang="en-US" dirty="0"/>
              <a:t>Humans prefer RLHF &amp; RLAIF to SFT (~72%)</a:t>
            </a:r>
          </a:p>
          <a:p>
            <a:pPr lvl="1"/>
            <a:r>
              <a:rPr lang="en-US" dirty="0"/>
              <a:t>Humans rate RLHF &amp; RLAIF equally (50%)</a:t>
            </a:r>
          </a:p>
          <a:p>
            <a:pPr lvl="1"/>
            <a:r>
              <a:rPr lang="en-US" dirty="0"/>
              <a:t>Stronger AI labeler &gt; more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8009DD-5911-17ED-7028-B19D36440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942" y="0"/>
            <a:ext cx="7766115" cy="1886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80494-E5FA-B5B1-78C1-CC33425A1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478" y="5291556"/>
            <a:ext cx="4339018" cy="12128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B0EEEF-2B03-1BA6-0D6D-0E1B8920B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175" y="2584308"/>
            <a:ext cx="4115625" cy="250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80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4F3EA-E201-B5ED-DB55-79A249CF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Topics – Today (November 16, 2023)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040A7-7EA0-ACB9-CFAF-3FEAD927B1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cs typeface="Calibri"/>
              </a:rPr>
              <a:t>Review: LLMs and RLHF</a:t>
            </a:r>
          </a:p>
          <a:p>
            <a:pPr lvl="1"/>
            <a:r>
              <a:rPr lang="en-US" sz="1800" dirty="0">
                <a:cs typeface="Calibri"/>
                <a:hlinkClick r:id="rId2"/>
              </a:rPr>
              <a:t>Fine-Tuning Language Models from Human Preferences</a:t>
            </a:r>
            <a:endParaRPr lang="en-US" sz="1800" dirty="0">
              <a:cs typeface="Calibri"/>
              <a:hlinkClick r:id="rId3"/>
            </a:endParaRPr>
          </a:p>
          <a:p>
            <a:pPr lvl="1"/>
            <a:r>
              <a:rPr lang="en-US" sz="1800" dirty="0">
                <a:cs typeface="Calibri"/>
                <a:hlinkClick r:id="rId3"/>
              </a:rPr>
              <a:t>Learning to summarize from human feedback</a:t>
            </a:r>
            <a:endParaRPr lang="en-US" sz="1800" dirty="0">
              <a:cs typeface="Calibri"/>
            </a:endParaRPr>
          </a:p>
          <a:p>
            <a:pPr lvl="1"/>
            <a:r>
              <a:rPr lang="en-US" sz="1800" dirty="0" err="1">
                <a:cs typeface="Calibri"/>
                <a:hlinkClick r:id="rId4"/>
              </a:rPr>
              <a:t>InstructGPT</a:t>
            </a:r>
            <a:endParaRPr lang="en-US" sz="1800" dirty="0">
              <a:cs typeface="Calibri"/>
            </a:endParaRPr>
          </a:p>
          <a:p>
            <a:r>
              <a:rPr lang="en-US" sz="2200" dirty="0">
                <a:cs typeface="Calibri"/>
              </a:rPr>
              <a:t>New Model Releases</a:t>
            </a:r>
          </a:p>
          <a:p>
            <a:pPr lvl="1"/>
            <a:r>
              <a:rPr lang="en-US" sz="1800" dirty="0">
                <a:cs typeface="Calibri"/>
                <a:hlinkClick r:id="rId5"/>
              </a:rPr>
              <a:t>Llama 2</a:t>
            </a:r>
            <a:endParaRPr lang="en-US" sz="1800" dirty="0">
              <a:cs typeface="Calibri"/>
            </a:endParaRPr>
          </a:p>
          <a:p>
            <a:pPr lvl="1"/>
            <a:r>
              <a:rPr lang="en-US" sz="1800" dirty="0">
                <a:cs typeface="Calibri"/>
                <a:hlinkClick r:id="rId6"/>
              </a:rPr>
              <a:t>Mistral 7B</a:t>
            </a:r>
            <a:endParaRPr lang="en-US" sz="1800" dirty="0">
              <a:cs typeface="Calibri"/>
            </a:endParaRPr>
          </a:p>
          <a:p>
            <a:pPr lvl="1"/>
            <a:r>
              <a:rPr lang="en-US" sz="1800" dirty="0">
                <a:cs typeface="Calibri"/>
                <a:hlinkClick r:id="rId7"/>
              </a:rPr>
              <a:t>Phi-1.5</a:t>
            </a:r>
            <a:endParaRPr lang="en-US" sz="1800" dirty="0">
              <a:cs typeface="Calibri"/>
            </a:endParaRPr>
          </a:p>
          <a:p>
            <a:r>
              <a:rPr lang="en-US" sz="2200" dirty="0">
                <a:cs typeface="Calibri"/>
              </a:rPr>
              <a:t>Model Architecture</a:t>
            </a:r>
          </a:p>
          <a:p>
            <a:pPr lvl="1"/>
            <a:r>
              <a:rPr lang="en-US" sz="1800" dirty="0">
                <a:cs typeface="Calibri"/>
                <a:hlinkClick r:id="rId8"/>
              </a:rPr>
              <a:t>Mixture of Experts</a:t>
            </a:r>
            <a:endParaRPr lang="en-US" sz="1800" dirty="0">
              <a:cs typeface="Calibri"/>
            </a:endParaRPr>
          </a:p>
          <a:p>
            <a:pPr lvl="1"/>
            <a:r>
              <a:rPr lang="en-US" sz="1800" dirty="0">
                <a:cs typeface="Calibri"/>
                <a:hlinkClick r:id="rId9"/>
              </a:rPr>
              <a:t>Long Context</a:t>
            </a:r>
            <a:endParaRPr lang="en-US" sz="1800" dirty="0">
              <a:cs typeface="Calibri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52BFAF-8311-C398-4F72-600E2136C2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cs typeface="Calibri"/>
              </a:rPr>
              <a:t>Training Recipes</a:t>
            </a:r>
          </a:p>
          <a:p>
            <a:pPr lvl="1"/>
            <a:r>
              <a:rPr lang="en-US" sz="1800" dirty="0">
                <a:cs typeface="Calibri"/>
                <a:hlinkClick r:id="rId10"/>
              </a:rPr>
              <a:t>Direct Preference Optimization</a:t>
            </a:r>
            <a:endParaRPr lang="en-US" sz="1800" dirty="0">
              <a:cs typeface="Calibri"/>
            </a:endParaRPr>
          </a:p>
          <a:p>
            <a:pPr lvl="1"/>
            <a:r>
              <a:rPr lang="en-US" sz="1800" dirty="0">
                <a:cs typeface="Calibri"/>
                <a:hlinkClick r:id="rId11"/>
              </a:rPr>
              <a:t>RLAIF</a:t>
            </a:r>
            <a:endParaRPr lang="en-US" sz="1800" dirty="0">
              <a:cs typeface="Calibri"/>
            </a:endParaRPr>
          </a:p>
          <a:p>
            <a:pPr lvl="1"/>
            <a:r>
              <a:rPr lang="en-US" sz="1800" dirty="0">
                <a:cs typeface="Calibri"/>
                <a:hlinkClick r:id="rId12"/>
              </a:rPr>
              <a:t>Zephyr</a:t>
            </a:r>
            <a:endParaRPr lang="en-US" sz="2200" dirty="0">
              <a:cs typeface="Calibri"/>
            </a:endParaRPr>
          </a:p>
          <a:p>
            <a:r>
              <a:rPr lang="en-US" sz="2200" dirty="0">
                <a:cs typeface="Calibri"/>
              </a:rPr>
              <a:t>LLM Evaluation</a:t>
            </a:r>
          </a:p>
          <a:p>
            <a:pPr lvl="1"/>
            <a:r>
              <a:rPr lang="en-US" sz="1800" dirty="0">
                <a:cs typeface="Calibri"/>
                <a:hlinkClick r:id="rId13"/>
              </a:rPr>
              <a:t>Judging LLM-as-a-Judge</a:t>
            </a:r>
            <a:endParaRPr lang="en-US" sz="1800" dirty="0">
              <a:cs typeface="Calibri"/>
            </a:endParaRPr>
          </a:p>
          <a:p>
            <a:pPr lvl="1"/>
            <a:r>
              <a:rPr lang="en-US" sz="1800" dirty="0">
                <a:cs typeface="Calibri"/>
                <a:hlinkClick r:id="rId14"/>
              </a:rPr>
              <a:t>Rethinking Benchmark and Contamination</a:t>
            </a:r>
            <a:endParaRPr lang="en-US" sz="1800" dirty="0">
              <a:cs typeface="Calibri"/>
            </a:endParaRPr>
          </a:p>
          <a:p>
            <a:r>
              <a:rPr lang="en-US" sz="2200" dirty="0">
                <a:cs typeface="Calibri"/>
              </a:rPr>
              <a:t>Augmenting LLMs</a:t>
            </a:r>
          </a:p>
          <a:p>
            <a:pPr lvl="1"/>
            <a:r>
              <a:rPr lang="en-US" sz="1800" dirty="0">
                <a:cs typeface="Calibri"/>
                <a:hlinkClick r:id="rId15"/>
              </a:rPr>
              <a:t>ToolLLM</a:t>
            </a:r>
            <a:endParaRPr lang="en-US" sz="1800" dirty="0">
              <a:cs typeface="Calibri"/>
            </a:endParaRPr>
          </a:p>
          <a:p>
            <a:pPr lvl="1"/>
            <a:r>
              <a:rPr lang="en-US" sz="1800" dirty="0">
                <a:ea typeface="+mn-lt"/>
                <a:cs typeface="+mn-lt"/>
                <a:hlinkClick r:id="rId16"/>
              </a:rPr>
              <a:t>Tool Use Example</a:t>
            </a:r>
            <a:r>
              <a:rPr lang="en-US" sz="1800" dirty="0">
                <a:ea typeface="+mn-lt"/>
                <a:cs typeface="+mn-lt"/>
              </a:rPr>
              <a:t> </a:t>
            </a:r>
            <a:endParaRPr lang="en-US" sz="1800" dirty="0">
              <a:cs typeface="Calibri"/>
            </a:endParaRPr>
          </a:p>
          <a:p>
            <a:pPr lvl="1"/>
            <a:r>
              <a:rPr lang="en-US" sz="1800" dirty="0">
                <a:cs typeface="Calibri"/>
                <a:hlinkClick r:id="rId17"/>
              </a:rPr>
              <a:t>Retrieval Meets Long Context LLMs</a:t>
            </a:r>
            <a:endParaRPr lang="en-US" sz="1800" dirty="0">
              <a:cs typeface="Calibri"/>
            </a:endParaRPr>
          </a:p>
          <a:p>
            <a:pPr lvl="1"/>
            <a:r>
              <a:rPr lang="en-US" sz="1800" dirty="0">
                <a:cs typeface="Calibri"/>
                <a:hlinkClick r:id="rId18"/>
              </a:rPr>
              <a:t>FordEncoders</a:t>
            </a:r>
            <a:endParaRPr lang="en-US" sz="2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43027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FB675-D276-AB53-99BD-9CF1C7D39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682" y="2304855"/>
            <a:ext cx="11481848" cy="3872108"/>
          </a:xfrm>
        </p:spPr>
        <p:txBody>
          <a:bodyPr/>
          <a:lstStyle/>
          <a:p>
            <a:r>
              <a:rPr lang="en-US" b="1" dirty="0"/>
              <a:t>Motivation:</a:t>
            </a:r>
            <a:r>
              <a:rPr lang="en-US" dirty="0"/>
              <a:t> Proprietary models &gt; Open RLHF models &gt; distilled SFT models. Can we distill from proprietary models in the RLHF phase?</a:t>
            </a:r>
          </a:p>
          <a:p>
            <a:r>
              <a:rPr lang="en-US" b="1" dirty="0"/>
              <a:t>Approach: </a:t>
            </a:r>
            <a:r>
              <a:rPr lang="en-US" dirty="0"/>
              <a:t>DPO + RLAIF = distilled DPO (</a:t>
            </a:r>
            <a:r>
              <a:rPr lang="en-US" dirty="0" err="1"/>
              <a:t>dDPO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507EF6-53D1-0D67-F91D-155231C47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643" y="0"/>
            <a:ext cx="7624713" cy="2194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07241C-6DD1-0BB0-9F5F-4EADE4BF3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920" y="3634903"/>
            <a:ext cx="6360160" cy="302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076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FB675-D276-AB53-99BD-9CF1C7D39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682" y="2304854"/>
            <a:ext cx="11481848" cy="4311337"/>
          </a:xfrm>
        </p:spPr>
        <p:txBody>
          <a:bodyPr/>
          <a:lstStyle/>
          <a:p>
            <a:r>
              <a:rPr lang="en-US" b="1" dirty="0"/>
              <a:t>Motivation:</a:t>
            </a:r>
            <a:r>
              <a:rPr lang="en-US" dirty="0"/>
              <a:t> Proprietary models &gt; Open RLHF models &gt; distilled SFT models. Can we distill from proprietary models in the RLHF phase?</a:t>
            </a:r>
          </a:p>
          <a:p>
            <a:r>
              <a:rPr lang="en-US" b="1" dirty="0"/>
              <a:t>Approach: </a:t>
            </a:r>
            <a:r>
              <a:rPr lang="en-US" dirty="0"/>
              <a:t>DPO + RLAIF = distilled DPO (</a:t>
            </a:r>
            <a:r>
              <a:rPr lang="en-US" dirty="0" err="1"/>
              <a:t>dDPO</a:t>
            </a:r>
            <a:r>
              <a:rPr lang="en-US" dirty="0"/>
              <a:t>)</a:t>
            </a:r>
          </a:p>
          <a:p>
            <a:r>
              <a:rPr lang="en-US" b="1" dirty="0"/>
              <a:t>Results:</a:t>
            </a:r>
          </a:p>
          <a:p>
            <a:pPr lvl="1"/>
            <a:r>
              <a:rPr lang="en-US" dirty="0"/>
              <a:t>Strongest 7B chat model</a:t>
            </a:r>
          </a:p>
          <a:p>
            <a:pPr lvl="1"/>
            <a:r>
              <a:rPr lang="en-US" dirty="0"/>
              <a:t>Training recipe is open source</a:t>
            </a:r>
          </a:p>
          <a:p>
            <a:pPr lvl="2"/>
            <a:r>
              <a:rPr lang="en-US" sz="1400" dirty="0">
                <a:hlinkClick r:id="rId2"/>
              </a:rPr>
              <a:t>https://github.com/huggingface/alignment-handbook</a:t>
            </a:r>
            <a:endParaRPr lang="en-US" sz="1400" dirty="0"/>
          </a:p>
          <a:p>
            <a:pPr lvl="1"/>
            <a:r>
              <a:rPr lang="en-US" dirty="0"/>
              <a:t>Unclear: how much do results depend</a:t>
            </a:r>
          </a:p>
          <a:p>
            <a:pPr marL="457200" lvl="1" indent="0">
              <a:buNone/>
            </a:pPr>
            <a:r>
              <a:rPr lang="en-US" dirty="0"/>
              <a:t>   on strength of foundation model?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507EF6-53D1-0D67-F91D-155231C47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643" y="0"/>
            <a:ext cx="7624713" cy="21947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70837F-B1EF-CEE4-CF28-5E3672C28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202" y="3738880"/>
            <a:ext cx="5749014" cy="284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559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8A4EF-ACFF-E4EC-D9D6-D359C71A31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D9B2CF-98B2-A449-161D-68D52AEC1F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LLM Benchmarks and their Contamination</a:t>
            </a:r>
          </a:p>
        </p:txBody>
      </p:sp>
    </p:spTree>
    <p:extLst>
      <p:ext uri="{BB962C8B-B14F-4D97-AF65-F5344CB8AC3E}">
        <p14:creationId xmlns:p14="http://schemas.microsoft.com/office/powerpoint/2010/main" val="21511322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C0F43-1972-510A-D45B-C7026EC16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Why LLM Eval is 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B59C3-A27A-AE0F-A4D8-8955DDAB6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76" y="1825625"/>
            <a:ext cx="7774432" cy="2624454"/>
          </a:xfrm>
        </p:spPr>
        <p:txBody>
          <a:bodyPr/>
          <a:lstStyle/>
          <a:p>
            <a:r>
              <a:rPr lang="en-US" dirty="0"/>
              <a:t>Generative metrics (BLEU, ROUGE) are low quality</a:t>
            </a:r>
          </a:p>
          <a:p>
            <a:r>
              <a:rPr lang="en-US" dirty="0"/>
              <a:t>LLMs do many tasks – summarize, classify, chat, …</a:t>
            </a:r>
          </a:p>
          <a:p>
            <a:r>
              <a:rPr lang="en-US" dirty="0"/>
              <a:t>Scoring can be subjective</a:t>
            </a:r>
          </a:p>
          <a:p>
            <a:r>
              <a:rPr lang="en-US" dirty="0"/>
              <a:t>LLMs can be non-deterministic, sensitive to prompting,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1A83FA-5179-C9BD-1940-FA2361F0D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151" y="1455755"/>
            <a:ext cx="3230041" cy="2365384"/>
          </a:xfrm>
          <a:prstGeom prst="rect">
            <a:avLst/>
          </a:prstGeom>
        </p:spPr>
      </p:pic>
      <p:pic>
        <p:nvPicPr>
          <p:cNvPr id="2050" name="Picture 2" descr="Introduction to n-gram language models">
            <a:extLst>
              <a:ext uri="{FF2B5EF4-FFF2-40B4-BE49-F238E27FC236}">
                <a16:creationId xmlns:a16="http://schemas.microsoft.com/office/drawing/2014/main" id="{F10A4D31-50A6-3D29-BF5D-44D925D28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698" y="3983589"/>
            <a:ext cx="3727417" cy="2486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1" descr="Sad face outline with solid fill">
            <a:extLst>
              <a:ext uri="{FF2B5EF4-FFF2-40B4-BE49-F238E27FC236}">
                <a16:creationId xmlns:a16="http://schemas.microsoft.com/office/drawing/2014/main" id="{E031813E-5BB7-FBF5-DBDD-17A2879901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34248" y="4978243"/>
            <a:ext cx="914400" cy="9144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8178B65-0894-AD16-E32F-DA34410A6C5A}"/>
              </a:ext>
            </a:extLst>
          </p:cNvPr>
          <p:cNvSpPr/>
          <p:nvPr/>
        </p:nvSpPr>
        <p:spPr>
          <a:xfrm>
            <a:off x="1455703" y="5684060"/>
            <a:ext cx="1083734" cy="53763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Model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5E87663-2305-A3E8-DFD7-D3760F75F8B1}"/>
              </a:ext>
            </a:extLst>
          </p:cNvPr>
          <p:cNvSpPr/>
          <p:nvPr/>
        </p:nvSpPr>
        <p:spPr>
          <a:xfrm>
            <a:off x="1455703" y="4695711"/>
            <a:ext cx="1083734" cy="53763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Ground Truth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376F537-D41E-FF87-8BD5-722153CC9DD6}"/>
              </a:ext>
            </a:extLst>
          </p:cNvPr>
          <p:cNvCxnSpPr>
            <a:cxnSpLocks/>
          </p:cNvCxnSpPr>
          <p:nvPr/>
        </p:nvCxnSpPr>
        <p:spPr>
          <a:xfrm>
            <a:off x="2619870" y="5952877"/>
            <a:ext cx="734680" cy="0"/>
          </a:xfrm>
          <a:prstGeom prst="straightConnector1">
            <a:avLst/>
          </a:prstGeom>
          <a:ln w="95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D25AA7-C091-5A79-914C-B504884EA808}"/>
              </a:ext>
            </a:extLst>
          </p:cNvPr>
          <p:cNvCxnSpPr>
            <a:cxnSpLocks/>
          </p:cNvCxnSpPr>
          <p:nvPr/>
        </p:nvCxnSpPr>
        <p:spPr>
          <a:xfrm>
            <a:off x="2619870" y="4999398"/>
            <a:ext cx="734680" cy="0"/>
          </a:xfrm>
          <a:prstGeom prst="straightConnector1">
            <a:avLst/>
          </a:prstGeom>
          <a:ln w="95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6">
            <a:extLst>
              <a:ext uri="{FF2B5EF4-FFF2-40B4-BE49-F238E27FC236}">
                <a16:creationId xmlns:a16="http://schemas.microsoft.com/office/drawing/2014/main" id="{9BC449D9-D97E-AA42-879B-CBA6E71C76A3}"/>
              </a:ext>
            </a:extLst>
          </p:cNvPr>
          <p:cNvSpPr txBox="1"/>
          <p:nvPr/>
        </p:nvSpPr>
        <p:spPr>
          <a:xfrm>
            <a:off x="3354550" y="4614048"/>
            <a:ext cx="19450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i="1"/>
              <a:t>The quick brown fox jumped over the lazy dog</a:t>
            </a:r>
            <a:endParaRPr lang="en-US" i="1"/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A21B470E-5220-63DE-86B0-A2EC8C2718F7}"/>
              </a:ext>
            </a:extLst>
          </p:cNvPr>
          <p:cNvSpPr txBox="1"/>
          <p:nvPr/>
        </p:nvSpPr>
        <p:spPr>
          <a:xfrm>
            <a:off x="3350515" y="5735963"/>
            <a:ext cx="1999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i="1"/>
              <a:t>An idle dog was hurdled by a speedy fox</a:t>
            </a:r>
            <a:endParaRPr lang="en-US" i="1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84B8E269-B9C1-45BE-C8D0-A5034F30BA4C}"/>
              </a:ext>
            </a:extLst>
          </p:cNvPr>
          <p:cNvSpPr/>
          <p:nvPr/>
        </p:nvSpPr>
        <p:spPr>
          <a:xfrm>
            <a:off x="5299567" y="4614048"/>
            <a:ext cx="628847" cy="1607646"/>
          </a:xfrm>
          <a:prstGeom prst="righ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59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72D39-3D4A-715E-07B2-92A966FFC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681" y="2696065"/>
            <a:ext cx="7235071" cy="3949832"/>
          </a:xfrm>
        </p:spPr>
        <p:txBody>
          <a:bodyPr/>
          <a:lstStyle/>
          <a:p>
            <a:r>
              <a:rPr lang="en-US" b="1" dirty="0"/>
              <a:t>Motivation:</a:t>
            </a:r>
            <a:r>
              <a:rPr lang="en-US" dirty="0"/>
              <a:t> Not so hard to evaluate core knowledge</a:t>
            </a:r>
            <a:r>
              <a:rPr lang="en-US" baseline="30000" dirty="0"/>
              <a:t>1</a:t>
            </a:r>
            <a:r>
              <a:rPr lang="en-US" dirty="0"/>
              <a:t>. How to evaluate LLM alignment to human preferences at scale?</a:t>
            </a:r>
          </a:p>
          <a:p>
            <a:r>
              <a:rPr lang="en-US" b="1" dirty="0"/>
              <a:t>Approach:</a:t>
            </a:r>
            <a:r>
              <a:rPr lang="en-US" dirty="0"/>
              <a:t> LLM-as-a-Judge using GPT-4</a:t>
            </a:r>
          </a:p>
          <a:p>
            <a:pPr lvl="1"/>
            <a:r>
              <a:rPr lang="en-US" dirty="0"/>
              <a:t>Systematic evaluation of GPT-4 judgements</a:t>
            </a:r>
          </a:p>
          <a:p>
            <a:pPr lvl="1"/>
            <a:r>
              <a:rPr lang="en-US" dirty="0"/>
              <a:t>Mitigation of GPT-4’s biases</a:t>
            </a:r>
          </a:p>
          <a:p>
            <a:pPr lvl="1"/>
            <a:r>
              <a:rPr lang="en-US" dirty="0"/>
              <a:t>Publication of MT-bench and Chatbot Arena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C93284-DB57-12CD-15CD-A8AB0CD53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752" y="0"/>
            <a:ext cx="5238496" cy="2493988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B2813BB-9F96-40A6-947D-656C04F4C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832" y="6492875"/>
            <a:ext cx="12086336" cy="365125"/>
          </a:xfrm>
        </p:spPr>
        <p:txBody>
          <a:bodyPr/>
          <a:lstStyle/>
          <a:p>
            <a:r>
              <a:rPr lang="en-US" dirty="0"/>
              <a:t>1. MMLU, </a:t>
            </a:r>
            <a:r>
              <a:rPr lang="en-US" dirty="0" err="1"/>
              <a:t>HellaSwag</a:t>
            </a:r>
            <a:r>
              <a:rPr lang="en-US" dirty="0"/>
              <a:t>, ARC, </a:t>
            </a:r>
            <a:r>
              <a:rPr lang="en-US" dirty="0" err="1"/>
              <a:t>WinoGrande</a:t>
            </a:r>
            <a:r>
              <a:rPr lang="en-US" dirty="0"/>
              <a:t>, </a:t>
            </a:r>
            <a:r>
              <a:rPr lang="en-US" dirty="0" err="1"/>
              <a:t>HumanEval</a:t>
            </a:r>
            <a:r>
              <a:rPr lang="en-US" dirty="0"/>
              <a:t>, GSM-8K, etc. typically require LLMs to generate a short, specific answer to benchmark questions that can be automatically validated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37A562-622E-909D-DF24-4AB1E208B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753" y="2542130"/>
            <a:ext cx="4448059" cy="384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677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72D39-3D4A-715E-07B2-92A966FFC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681" y="2696065"/>
            <a:ext cx="7560297" cy="4213782"/>
          </a:xfrm>
        </p:spPr>
        <p:txBody>
          <a:bodyPr>
            <a:normAutofit/>
          </a:bodyPr>
          <a:lstStyle/>
          <a:p>
            <a:r>
              <a:rPr lang="en-US" b="1" dirty="0"/>
              <a:t>Motivation:</a:t>
            </a:r>
            <a:r>
              <a:rPr lang="en-US" dirty="0"/>
              <a:t> Not so hard to evaluate core knowledge</a:t>
            </a:r>
            <a:r>
              <a:rPr lang="en-US" baseline="30000" dirty="0"/>
              <a:t>1</a:t>
            </a:r>
            <a:r>
              <a:rPr lang="en-US" dirty="0"/>
              <a:t>. How to evaluate LLM alignment to human preferences at scale?</a:t>
            </a:r>
          </a:p>
          <a:p>
            <a:r>
              <a:rPr lang="en-US" b="1" dirty="0"/>
              <a:t>Approach:</a:t>
            </a:r>
            <a:r>
              <a:rPr lang="en-US" dirty="0"/>
              <a:t> LLM-as-a-Judge using GPT-4</a:t>
            </a:r>
          </a:p>
          <a:p>
            <a:r>
              <a:rPr lang="en-US" b="1" dirty="0"/>
              <a:t>Results:</a:t>
            </a:r>
          </a:p>
          <a:p>
            <a:pPr lvl="1"/>
            <a:r>
              <a:rPr lang="en-US" dirty="0"/>
              <a:t>GPT-4 Biases: position, verbosity, self-enhancement</a:t>
            </a:r>
          </a:p>
          <a:p>
            <a:pPr lvl="1"/>
            <a:r>
              <a:rPr lang="en-US" dirty="0"/>
              <a:t>GPT-4 Weaknesses: math/reasoning assessments</a:t>
            </a:r>
          </a:p>
          <a:p>
            <a:pPr lvl="1"/>
            <a:r>
              <a:rPr lang="en-US" dirty="0"/>
              <a:t>High agreement between GPT-4 and humans</a:t>
            </a:r>
          </a:p>
          <a:p>
            <a:pPr lvl="2"/>
            <a:r>
              <a:rPr lang="en-US" dirty="0"/>
              <a:t>Pairwise preference and single answer scoring equivalent!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C93284-DB57-12CD-15CD-A8AB0CD53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752" y="0"/>
            <a:ext cx="5238496" cy="24939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9A6A9C-F781-5E11-CE20-321A5B7B3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0575" y="3491786"/>
            <a:ext cx="3027666" cy="24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311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377A3-2F6E-C8C0-CD53-548054337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885" y="2066008"/>
            <a:ext cx="10515600" cy="4351338"/>
          </a:xfrm>
        </p:spPr>
        <p:txBody>
          <a:bodyPr/>
          <a:lstStyle/>
          <a:p>
            <a:r>
              <a:rPr lang="en-US" b="1" dirty="0"/>
              <a:t>Motivation:</a:t>
            </a:r>
            <a:r>
              <a:rPr lang="en-US" dirty="0"/>
              <a:t> LLMs are trained on trillions of tokens. How sure are we they don’t contain our held-out benchmarks?</a:t>
            </a:r>
          </a:p>
          <a:p>
            <a:r>
              <a:rPr lang="en-US" b="1" dirty="0"/>
              <a:t>Approach: </a:t>
            </a:r>
            <a:r>
              <a:rPr lang="en-US" dirty="0"/>
              <a:t>Red teaming + Blue teaming</a:t>
            </a:r>
            <a:endParaRPr lang="en-US" b="1" dirty="0"/>
          </a:p>
          <a:p>
            <a:pPr lvl="1"/>
            <a:r>
              <a:rPr lang="en-US" dirty="0"/>
              <a:t>Red teaming: devise a rephrasing</a:t>
            </a:r>
          </a:p>
          <a:p>
            <a:pPr marL="457200" lvl="1" indent="0">
              <a:buNone/>
            </a:pPr>
            <a:r>
              <a:rPr lang="en-US" dirty="0"/>
              <a:t>   scheme to fit to benchmark test sets</a:t>
            </a:r>
          </a:p>
          <a:p>
            <a:pPr marL="457200" lvl="1" indent="0">
              <a:buNone/>
            </a:pPr>
            <a:r>
              <a:rPr lang="en-US" dirty="0"/>
              <a:t>   without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9A442E-9921-D68B-69F4-6084EDC3E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181" y="0"/>
            <a:ext cx="8031638" cy="17258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787C55-FB2F-FAA3-0308-B5EF3C1AB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328" y="3769439"/>
            <a:ext cx="6048059" cy="258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2802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377A3-2F6E-C8C0-CD53-548054337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885" y="2066008"/>
            <a:ext cx="10515600" cy="4351338"/>
          </a:xfrm>
        </p:spPr>
        <p:txBody>
          <a:bodyPr/>
          <a:lstStyle/>
          <a:p>
            <a:r>
              <a:rPr lang="en-US" b="1" dirty="0"/>
              <a:t>Motivation:</a:t>
            </a:r>
            <a:r>
              <a:rPr lang="en-US" dirty="0"/>
              <a:t> LLMs are trained on trillions of tokens. How sure are we they don’t contain our held-out benchmarks?</a:t>
            </a:r>
          </a:p>
          <a:p>
            <a:r>
              <a:rPr lang="en-US" b="1" dirty="0"/>
              <a:t>Approach: </a:t>
            </a:r>
            <a:r>
              <a:rPr lang="en-US" dirty="0"/>
              <a:t>Red teaming + Blue teaming</a:t>
            </a:r>
            <a:endParaRPr lang="en-US" b="1" dirty="0"/>
          </a:p>
          <a:p>
            <a:pPr lvl="1"/>
            <a:r>
              <a:rPr lang="en-US" dirty="0"/>
              <a:t>Red teaming: devise a rephrasing</a:t>
            </a:r>
          </a:p>
          <a:p>
            <a:pPr marL="457200" lvl="1" indent="0">
              <a:buNone/>
            </a:pPr>
            <a:r>
              <a:rPr lang="en-US" dirty="0"/>
              <a:t>   scheme to fit to benchmark test sets</a:t>
            </a:r>
          </a:p>
          <a:p>
            <a:pPr marL="457200" lvl="1" indent="0">
              <a:buNone/>
            </a:pPr>
            <a:r>
              <a:rPr lang="en-US" dirty="0"/>
              <a:t>   without detection</a:t>
            </a:r>
          </a:p>
          <a:p>
            <a:pPr lvl="1"/>
            <a:r>
              <a:rPr lang="en-US" dirty="0"/>
              <a:t>Blue teaming: devise a more sophisticated</a:t>
            </a:r>
          </a:p>
          <a:p>
            <a:pPr marL="457200" lvl="1" indent="0">
              <a:buNone/>
            </a:pPr>
            <a:r>
              <a:rPr lang="en-US" dirty="0"/>
              <a:t>   contamination detector</a:t>
            </a:r>
          </a:p>
          <a:p>
            <a:pPr lvl="2"/>
            <a:r>
              <a:rPr lang="en-US" dirty="0"/>
              <a:t>For each test case, get top-k training examples</a:t>
            </a:r>
          </a:p>
          <a:p>
            <a:pPr lvl="2"/>
            <a:r>
              <a:rPr lang="en-US" dirty="0"/>
              <a:t>For each pair, ask GPT-4 if they are the same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9A442E-9921-D68B-69F4-6084EDC3E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181" y="0"/>
            <a:ext cx="8031638" cy="17258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756232-D035-4A19-F590-73282A5F8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272" y="3796668"/>
            <a:ext cx="4515104" cy="190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294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377A3-2F6E-C8C0-CD53-548054337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949" y="2070072"/>
            <a:ext cx="10515600" cy="4351338"/>
          </a:xfrm>
        </p:spPr>
        <p:txBody>
          <a:bodyPr/>
          <a:lstStyle/>
          <a:p>
            <a:r>
              <a:rPr lang="en-US" b="1" dirty="0"/>
              <a:t>Motivation:</a:t>
            </a:r>
            <a:r>
              <a:rPr lang="en-US" dirty="0"/>
              <a:t> LLMs are trained on trillions of tokens. How sure are we they don’t contain our held-out benchmarks?</a:t>
            </a:r>
          </a:p>
          <a:p>
            <a:r>
              <a:rPr lang="en-US" b="1" dirty="0"/>
              <a:t>Approach: </a:t>
            </a:r>
            <a:r>
              <a:rPr lang="en-US" dirty="0"/>
              <a:t>Red teaming + Blue teaming</a:t>
            </a:r>
          </a:p>
          <a:p>
            <a:r>
              <a:rPr lang="en-US" b="1" dirty="0"/>
              <a:t>Results:</a:t>
            </a:r>
          </a:p>
          <a:p>
            <a:pPr lvl="1"/>
            <a:r>
              <a:rPr lang="en-US" dirty="0"/>
              <a:t>Able to beat GPT-4 while avoiding detection</a:t>
            </a:r>
          </a:p>
          <a:p>
            <a:pPr lvl="1"/>
            <a:r>
              <a:rPr lang="en-US" dirty="0"/>
              <a:t>Find significant contamination in popular datasets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9A442E-9921-D68B-69F4-6084EDC3E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181" y="0"/>
            <a:ext cx="8031638" cy="17258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6DCB0D-D4D8-2CF1-AEB6-3DFDD7052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592" y="2981234"/>
            <a:ext cx="3710416" cy="33670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2B383F-6040-235F-9D91-03582C54E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888" y="4977179"/>
            <a:ext cx="4057158" cy="152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99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8A4EF-ACFF-E4EC-D9D6-D359C71A31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Augmenting LLMs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D9B2CF-98B2-A449-161D-68D52AEC1F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Tool Use and Retrieval Augmented Generation (RAG)</a:t>
            </a:r>
          </a:p>
        </p:txBody>
      </p:sp>
    </p:spTree>
    <p:extLst>
      <p:ext uri="{BB962C8B-B14F-4D97-AF65-F5344CB8AC3E}">
        <p14:creationId xmlns:p14="http://schemas.microsoft.com/office/powerpoint/2010/main" val="56773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8A4EF-ACFF-E4EC-D9D6-D359C71A31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Review: LLMs + RLHF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D9B2CF-98B2-A449-161D-68D52AEC1F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What’s an LLM?</a:t>
            </a:r>
          </a:p>
        </p:txBody>
      </p:sp>
    </p:spTree>
    <p:extLst>
      <p:ext uri="{BB962C8B-B14F-4D97-AF65-F5344CB8AC3E}">
        <p14:creationId xmlns:p14="http://schemas.microsoft.com/office/powerpoint/2010/main" val="41965197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17498-D2CD-60EE-1126-633F717EC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50" y="2348813"/>
            <a:ext cx="9170047" cy="4351338"/>
          </a:xfrm>
        </p:spPr>
        <p:txBody>
          <a:bodyPr/>
          <a:lstStyle/>
          <a:p>
            <a:r>
              <a:rPr lang="en-US" b="1" dirty="0"/>
              <a:t>Motivation: </a:t>
            </a:r>
            <a:r>
              <a:rPr lang="en-US" dirty="0"/>
              <a:t>Humans offload certain tasks to better suited tools (e.g. calculators), can LLMs learn to do the same?</a:t>
            </a:r>
          </a:p>
          <a:p>
            <a:r>
              <a:rPr lang="en-US" b="1" dirty="0"/>
              <a:t>Approach: </a:t>
            </a:r>
            <a:r>
              <a:rPr lang="en-US" dirty="0"/>
              <a:t>ToolLLM framework</a:t>
            </a:r>
          </a:p>
          <a:p>
            <a:pPr lvl="1"/>
            <a:r>
              <a:rPr lang="en-US" sz="2000" dirty="0"/>
              <a:t>Gather 16k open REST APIs and their docs (sports, weather, etc.)</a:t>
            </a:r>
          </a:p>
          <a:p>
            <a:pPr lvl="1"/>
            <a:r>
              <a:rPr lang="en-US" sz="2000" dirty="0"/>
              <a:t>Prompt GPT3.5 to generate instructions that use </a:t>
            </a:r>
            <a:r>
              <a:rPr lang="en-US" sz="2000" b="0" i="0" dirty="0">
                <a:solidFill>
                  <a:srgbClr val="040C28"/>
                </a:solidFill>
                <a:effectLst/>
                <a:latin typeface="Google Sans"/>
              </a:rPr>
              <a:t>≥</a:t>
            </a:r>
            <a:r>
              <a:rPr lang="en-US" sz="2000" dirty="0"/>
              <a:t>1 API</a:t>
            </a:r>
          </a:p>
          <a:p>
            <a:pPr lvl="1"/>
            <a:r>
              <a:rPr lang="en-US" sz="2000" dirty="0"/>
              <a:t>Prompt GPT3.5 to search for a valid action sequence using the APIs</a:t>
            </a:r>
          </a:p>
          <a:p>
            <a:pPr lvl="1"/>
            <a:r>
              <a:rPr lang="en-US" sz="2000" dirty="0"/>
              <a:t>Use dataset to train an API embedder for retrieval</a:t>
            </a:r>
          </a:p>
          <a:p>
            <a:pPr lvl="1"/>
            <a:r>
              <a:rPr lang="en-US" sz="2000" dirty="0"/>
              <a:t>Fine tune Llama-2 7B on instruction-solution pairs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09739D-B69D-2765-AF79-BC2850745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903" y="0"/>
            <a:ext cx="6382194" cy="2335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958682-440F-3E31-788F-747AAA042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038" y="4925568"/>
            <a:ext cx="5993808" cy="159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222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17498-D2CD-60EE-1126-633F717EC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50" y="2348813"/>
            <a:ext cx="9170047" cy="4351338"/>
          </a:xfrm>
        </p:spPr>
        <p:txBody>
          <a:bodyPr/>
          <a:lstStyle/>
          <a:p>
            <a:r>
              <a:rPr lang="en-US" b="1" dirty="0"/>
              <a:t>Motivation: </a:t>
            </a:r>
            <a:r>
              <a:rPr lang="en-US" dirty="0"/>
              <a:t>Humans offload certain tasks to better suited tools (e.g. calculators), can LLMs learn to do the same?</a:t>
            </a:r>
          </a:p>
          <a:p>
            <a:r>
              <a:rPr lang="en-US" b="1" dirty="0"/>
              <a:t>Approach: </a:t>
            </a:r>
            <a:r>
              <a:rPr lang="en-US" dirty="0"/>
              <a:t>ToolLLM framework</a:t>
            </a:r>
          </a:p>
          <a:p>
            <a:r>
              <a:rPr lang="en-US" b="1" dirty="0"/>
              <a:t>Results: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09739D-B69D-2765-AF79-BC2850745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903" y="0"/>
            <a:ext cx="6382194" cy="23358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8247A8-9DC9-FAB9-35BC-8616E5B77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376" y="3853666"/>
            <a:ext cx="8530336" cy="265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529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22B8A-E004-B566-FB89-A5B23C2D7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Use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F1A43-A72D-156A-D50D-0DFCAD76B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https://youtu.be/4mU2yq4hU0M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4191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4C6DB-A1FE-8B94-9666-48C88BB7A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128" y="2309241"/>
            <a:ext cx="10515600" cy="4351338"/>
          </a:xfrm>
        </p:spPr>
        <p:txBody>
          <a:bodyPr/>
          <a:lstStyle/>
          <a:p>
            <a:r>
              <a:rPr lang="en-US" b="1" dirty="0"/>
              <a:t>Motivation:</a:t>
            </a:r>
            <a:r>
              <a:rPr lang="en-US" dirty="0"/>
              <a:t> RAG has existed for years – is it necessary now that we have long context models?</a:t>
            </a:r>
          </a:p>
          <a:p>
            <a:r>
              <a:rPr lang="en-US" b="1" dirty="0"/>
              <a:t>Approach:</a:t>
            </a:r>
            <a:r>
              <a:rPr lang="en-US" dirty="0"/>
              <a:t> Evaluate models w/ and w/out retrieval on QA benchmark</a:t>
            </a:r>
          </a:p>
          <a:p>
            <a:pPr lvl="1"/>
            <a:r>
              <a:rPr lang="en-US" dirty="0"/>
              <a:t>With retrieval: add top-k “chunks” to prompt</a:t>
            </a:r>
          </a:p>
          <a:p>
            <a:pPr lvl="1"/>
            <a:r>
              <a:rPr lang="en-US" dirty="0"/>
              <a:t>Without: Add entire source doc to prompt, truncated to fit in context window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06FABD-53A5-AC52-5854-D0FCC7FE4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648" y="0"/>
            <a:ext cx="6394704" cy="206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927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4C6DB-A1FE-8B94-9666-48C88BB7A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128" y="2309241"/>
            <a:ext cx="10515600" cy="4351338"/>
          </a:xfrm>
        </p:spPr>
        <p:txBody>
          <a:bodyPr/>
          <a:lstStyle/>
          <a:p>
            <a:r>
              <a:rPr lang="en-US" b="1" dirty="0"/>
              <a:t>Motivation:</a:t>
            </a:r>
            <a:r>
              <a:rPr lang="en-US" dirty="0"/>
              <a:t> RAG has existed for years – is it necessary now that we have long context models?</a:t>
            </a:r>
          </a:p>
          <a:p>
            <a:r>
              <a:rPr lang="en-US" b="1" dirty="0"/>
              <a:t>Approach:</a:t>
            </a:r>
            <a:r>
              <a:rPr lang="en-US" dirty="0"/>
              <a:t> Evaluate models w/ and w/out retrieval on QA benchmark</a:t>
            </a:r>
          </a:p>
          <a:p>
            <a:r>
              <a:rPr lang="en-US" b="1" dirty="0"/>
              <a:t>Results: </a:t>
            </a:r>
            <a:r>
              <a:rPr lang="en-US" dirty="0"/>
              <a:t>Retrieval helps!</a:t>
            </a:r>
          </a:p>
          <a:p>
            <a:pPr lvl="1"/>
            <a:r>
              <a:rPr lang="en-US" dirty="0"/>
              <a:t>Retrieval helps when docs &gt; max seq </a:t>
            </a:r>
            <a:r>
              <a:rPr lang="en-US" dirty="0" err="1"/>
              <a:t>len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06FABD-53A5-AC52-5854-D0FCC7FE4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648" y="0"/>
            <a:ext cx="6394704" cy="20638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4745CE-8EC7-D24F-DCF0-7B13016AE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8519" y="3922577"/>
            <a:ext cx="2697735" cy="2478369"/>
          </a:xfrm>
          <a:prstGeom prst="rect">
            <a:avLst/>
          </a:prstGeom>
        </p:spPr>
      </p:pic>
      <p:sp>
        <p:nvSpPr>
          <p:cNvPr id="8" name="Left Bracket 7">
            <a:extLst>
              <a:ext uri="{FF2B5EF4-FFF2-40B4-BE49-F238E27FC236}">
                <a16:creationId xmlns:a16="http://schemas.microsoft.com/office/drawing/2014/main" id="{C3ABF099-B184-F7B6-DCD3-F6192AC5050A}"/>
              </a:ext>
            </a:extLst>
          </p:cNvPr>
          <p:cNvSpPr/>
          <p:nvPr/>
        </p:nvSpPr>
        <p:spPr>
          <a:xfrm>
            <a:off x="8584892" y="4348480"/>
            <a:ext cx="156772" cy="211328"/>
          </a:xfrm>
          <a:prstGeom prst="lef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DB7631F8-0AAE-2C17-AFA3-4F64F748031F}"/>
              </a:ext>
            </a:extLst>
          </p:cNvPr>
          <p:cNvSpPr/>
          <p:nvPr/>
        </p:nvSpPr>
        <p:spPr>
          <a:xfrm>
            <a:off x="8584892" y="5240528"/>
            <a:ext cx="156772" cy="211328"/>
          </a:xfrm>
          <a:prstGeom prst="lef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7011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4C6DB-A1FE-8B94-9666-48C88BB7A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128" y="2309241"/>
            <a:ext cx="10515600" cy="4351338"/>
          </a:xfrm>
        </p:spPr>
        <p:txBody>
          <a:bodyPr/>
          <a:lstStyle/>
          <a:p>
            <a:r>
              <a:rPr lang="en-US" b="1" dirty="0"/>
              <a:t>Motivation:</a:t>
            </a:r>
            <a:r>
              <a:rPr lang="en-US" dirty="0"/>
              <a:t> RAG has existed for years – is it necessary now that we have long context models?</a:t>
            </a:r>
          </a:p>
          <a:p>
            <a:r>
              <a:rPr lang="en-US" b="1" dirty="0"/>
              <a:t>Approach:</a:t>
            </a:r>
            <a:r>
              <a:rPr lang="en-US" dirty="0"/>
              <a:t> Evaluate models w/ and w/out retrieval on QA benchmark</a:t>
            </a:r>
          </a:p>
          <a:p>
            <a:r>
              <a:rPr lang="en-US" b="1" dirty="0"/>
              <a:t>Results:</a:t>
            </a:r>
            <a:r>
              <a:rPr lang="en-US" dirty="0"/>
              <a:t> Retrieval helps!</a:t>
            </a:r>
            <a:endParaRPr lang="en-US" b="1" dirty="0"/>
          </a:p>
          <a:p>
            <a:pPr lvl="1"/>
            <a:r>
              <a:rPr lang="en-US" dirty="0"/>
              <a:t>Retrieval helps when docs &gt; max seq </a:t>
            </a:r>
            <a:r>
              <a:rPr lang="en-US" dirty="0" err="1"/>
              <a:t>len</a:t>
            </a:r>
            <a:endParaRPr lang="en-US" dirty="0"/>
          </a:p>
          <a:p>
            <a:pPr lvl="1"/>
            <a:r>
              <a:rPr lang="en-US" dirty="0"/>
              <a:t>Retrieval helps even when docs fit in the max seq </a:t>
            </a:r>
            <a:r>
              <a:rPr lang="en-US" dirty="0" err="1"/>
              <a:t>len</a:t>
            </a:r>
            <a:endParaRPr lang="en-US" dirty="0"/>
          </a:p>
          <a:p>
            <a:pPr lvl="2"/>
            <a:r>
              <a:rPr lang="en-US" dirty="0"/>
              <a:t>Forgotten middle phenomenon?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06FABD-53A5-AC52-5854-D0FCC7FE4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648" y="0"/>
            <a:ext cx="6394704" cy="20638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4745CE-8EC7-D24F-DCF0-7B13016AE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8519" y="3922577"/>
            <a:ext cx="2697735" cy="2478369"/>
          </a:xfrm>
          <a:prstGeom prst="rect">
            <a:avLst/>
          </a:prstGeom>
        </p:spPr>
      </p:pic>
      <p:sp>
        <p:nvSpPr>
          <p:cNvPr id="9" name="Left Bracket 8">
            <a:extLst>
              <a:ext uri="{FF2B5EF4-FFF2-40B4-BE49-F238E27FC236}">
                <a16:creationId xmlns:a16="http://schemas.microsoft.com/office/drawing/2014/main" id="{DB7631F8-0AAE-2C17-AFA3-4F64F748031F}"/>
              </a:ext>
            </a:extLst>
          </p:cNvPr>
          <p:cNvSpPr/>
          <p:nvPr/>
        </p:nvSpPr>
        <p:spPr>
          <a:xfrm>
            <a:off x="8584892" y="6028944"/>
            <a:ext cx="156772" cy="211328"/>
          </a:xfrm>
          <a:prstGeom prst="lef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63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4C6DB-A1FE-8B94-9666-48C88BB7A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128" y="2309241"/>
            <a:ext cx="10515600" cy="4351338"/>
          </a:xfrm>
        </p:spPr>
        <p:txBody>
          <a:bodyPr/>
          <a:lstStyle/>
          <a:p>
            <a:r>
              <a:rPr lang="en-US" b="1" dirty="0"/>
              <a:t>Motivation:</a:t>
            </a:r>
            <a:r>
              <a:rPr lang="en-US" dirty="0"/>
              <a:t> RAG has existed for years – is it necessary now that we have long context models?</a:t>
            </a:r>
          </a:p>
          <a:p>
            <a:r>
              <a:rPr lang="en-US" b="1" dirty="0"/>
              <a:t>Approach:</a:t>
            </a:r>
            <a:r>
              <a:rPr lang="en-US" dirty="0"/>
              <a:t> Evaluate models w/ and w/out retrieval on QA benchmark</a:t>
            </a:r>
          </a:p>
          <a:p>
            <a:r>
              <a:rPr lang="en-US" b="1" dirty="0"/>
              <a:t>Results:</a:t>
            </a:r>
            <a:r>
              <a:rPr lang="en-US" dirty="0"/>
              <a:t> Retrieval helps!</a:t>
            </a:r>
            <a:endParaRPr lang="en-US" b="1" dirty="0"/>
          </a:p>
          <a:p>
            <a:pPr lvl="1"/>
            <a:r>
              <a:rPr lang="en-US" dirty="0"/>
              <a:t>Retrieval helps when docs &gt; max seq </a:t>
            </a:r>
            <a:r>
              <a:rPr lang="en-US" dirty="0" err="1"/>
              <a:t>len</a:t>
            </a:r>
            <a:endParaRPr lang="en-US" dirty="0"/>
          </a:p>
          <a:p>
            <a:pPr lvl="1"/>
            <a:r>
              <a:rPr lang="en-US" dirty="0"/>
              <a:t>Retrieval helps even when docs fit in the max seq </a:t>
            </a:r>
            <a:r>
              <a:rPr lang="en-US" dirty="0" err="1"/>
              <a:t>len</a:t>
            </a:r>
            <a:endParaRPr lang="en-US" dirty="0"/>
          </a:p>
          <a:p>
            <a:pPr lvl="2"/>
            <a:r>
              <a:rPr lang="en-US" dirty="0"/>
              <a:t>Forgotten middle phenomenon?</a:t>
            </a:r>
          </a:p>
          <a:p>
            <a:pPr lvl="1"/>
            <a:r>
              <a:rPr lang="en-US" dirty="0"/>
              <a:t>Adding &gt;10 retrieval results hurts performance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06FABD-53A5-AC52-5854-D0FCC7FE4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648" y="0"/>
            <a:ext cx="6394704" cy="2063827"/>
          </a:xfrm>
          <a:prstGeom prst="rect">
            <a:avLst/>
          </a:prstGeom>
        </p:spPr>
      </p:pic>
      <p:sp>
        <p:nvSpPr>
          <p:cNvPr id="9" name="Left Bracket 8">
            <a:extLst>
              <a:ext uri="{FF2B5EF4-FFF2-40B4-BE49-F238E27FC236}">
                <a16:creationId xmlns:a16="http://schemas.microsoft.com/office/drawing/2014/main" id="{DB7631F8-0AAE-2C17-AFA3-4F64F748031F}"/>
              </a:ext>
            </a:extLst>
          </p:cNvPr>
          <p:cNvSpPr/>
          <p:nvPr/>
        </p:nvSpPr>
        <p:spPr>
          <a:xfrm flipH="1">
            <a:off x="10723880" y="4379246"/>
            <a:ext cx="98552" cy="383762"/>
          </a:xfrm>
          <a:prstGeom prst="lef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4C35C3-3449-F27A-3755-8955B7A11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4768" y="3692157"/>
            <a:ext cx="2087880" cy="2968422"/>
          </a:xfrm>
          <a:prstGeom prst="rect">
            <a:avLst/>
          </a:prstGeom>
        </p:spPr>
      </p:pic>
      <p:sp>
        <p:nvSpPr>
          <p:cNvPr id="6" name="Left Bracket 5">
            <a:extLst>
              <a:ext uri="{FF2B5EF4-FFF2-40B4-BE49-F238E27FC236}">
                <a16:creationId xmlns:a16="http://schemas.microsoft.com/office/drawing/2014/main" id="{2A42A293-6CAF-F1DB-21DB-BC0A526E57AB}"/>
              </a:ext>
            </a:extLst>
          </p:cNvPr>
          <p:cNvSpPr/>
          <p:nvPr/>
        </p:nvSpPr>
        <p:spPr>
          <a:xfrm flipH="1">
            <a:off x="10766552" y="5258216"/>
            <a:ext cx="98552" cy="191881"/>
          </a:xfrm>
          <a:prstGeom prst="lef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77DF522E-CD3A-A34C-C72C-71A22E405DB7}"/>
              </a:ext>
            </a:extLst>
          </p:cNvPr>
          <p:cNvSpPr/>
          <p:nvPr/>
        </p:nvSpPr>
        <p:spPr>
          <a:xfrm flipH="1">
            <a:off x="10773156" y="6035326"/>
            <a:ext cx="98552" cy="383762"/>
          </a:xfrm>
          <a:prstGeom prst="lef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8724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4C6DB-A1FE-8B94-9666-48C88BB7A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128" y="2309241"/>
            <a:ext cx="10515600" cy="4351338"/>
          </a:xfrm>
        </p:spPr>
        <p:txBody>
          <a:bodyPr/>
          <a:lstStyle/>
          <a:p>
            <a:r>
              <a:rPr lang="en-US" b="1" dirty="0"/>
              <a:t>Motivation:</a:t>
            </a:r>
            <a:r>
              <a:rPr lang="en-US" dirty="0"/>
              <a:t> RAG has existed for years – is it necessary now that we have long context models?</a:t>
            </a:r>
          </a:p>
          <a:p>
            <a:r>
              <a:rPr lang="en-US" b="1" dirty="0"/>
              <a:t>Approach:</a:t>
            </a:r>
            <a:r>
              <a:rPr lang="en-US" dirty="0"/>
              <a:t> Evaluate models w/ and w/out retrieval on QA benchmark</a:t>
            </a:r>
          </a:p>
          <a:p>
            <a:r>
              <a:rPr lang="en-US" b="1" dirty="0"/>
              <a:t>Results:</a:t>
            </a:r>
            <a:r>
              <a:rPr lang="en-US" dirty="0"/>
              <a:t> Retrieval helps!</a:t>
            </a:r>
            <a:endParaRPr lang="en-US" b="1" dirty="0"/>
          </a:p>
          <a:p>
            <a:r>
              <a:rPr lang="en-US" b="1" dirty="0"/>
              <a:t>Drawbacks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No evaluation of off the shelf chat models – fine tune from foundation model instead</a:t>
            </a:r>
          </a:p>
          <a:p>
            <a:pPr lvl="1"/>
            <a:r>
              <a:rPr lang="en-US" dirty="0"/>
              <a:t>Do results still hold at 7B scale?</a:t>
            </a:r>
          </a:p>
          <a:p>
            <a:pPr lvl="2"/>
            <a:r>
              <a:rPr lang="en-US" dirty="0"/>
              <a:t>Even for high quality models like Mistral and Zephyr?</a:t>
            </a:r>
          </a:p>
          <a:p>
            <a:pPr lvl="1"/>
            <a:r>
              <a:rPr lang="en-US" dirty="0"/>
              <a:t>Eval against proprietary LLMs does not allow retrieval – unfair fight?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06FABD-53A5-AC52-5854-D0FCC7FE4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648" y="0"/>
            <a:ext cx="6394704" cy="206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418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87A6D-4B14-FED3-365E-E66B95DC7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FordEncoders - Advertisement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0925A-DE4A-CC7B-87C2-B6DD44E12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API in </a:t>
            </a:r>
            <a:r>
              <a:rPr lang="en-US" dirty="0">
                <a:hlinkClick r:id="rId2"/>
              </a:rPr>
              <a:t>Apigee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EADE76-187D-9C59-2C80-F10305370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73" y="2641283"/>
            <a:ext cx="10951453" cy="353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8218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87A6D-4B14-FED3-365E-E66B95DC7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FordEncoders -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0925A-DE4A-CC7B-87C2-B6DD44E12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Model leaderboard</a:t>
            </a:r>
            <a:r>
              <a:rPr lang="en-US" dirty="0"/>
              <a:t> using BEIR/MTEB benchmark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039431-7E3E-E4CD-4E68-2192C64EF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456" y="2524962"/>
            <a:ext cx="7689088" cy="387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467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2A972-9CEA-00B3-1134-23414C889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LLM: Large Language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F6D72B-D04A-6AA7-7F97-5BDC739503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with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Probability of next token, given previous tokens:</a:t>
                </a:r>
              </a:p>
              <a:p>
                <a:pPr marL="457200" lvl="1" indent="0">
                  <a:buNone/>
                </a:pPr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0: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F6D72B-D04A-6AA7-7F97-5BDC73950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Evaluation Metrics for Language Modeling">
            <a:extLst>
              <a:ext uri="{FF2B5EF4-FFF2-40B4-BE49-F238E27FC236}">
                <a16:creationId xmlns:a16="http://schemas.microsoft.com/office/drawing/2014/main" id="{4C93796E-C2B0-7CE6-767D-B2F1DC9A4B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082" b="17082"/>
          <a:stretch/>
        </p:blipFill>
        <p:spPr bwMode="auto">
          <a:xfrm>
            <a:off x="2382467" y="3635375"/>
            <a:ext cx="7572375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0025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87A6D-4B14-FED3-365E-E66B95DC7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FordEncoders – Python Clients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0925A-DE4A-CC7B-87C2-B6DD44E12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Pip-installable </a:t>
            </a:r>
            <a:r>
              <a:rPr lang="en-US" dirty="0">
                <a:hlinkClick r:id="rId2"/>
              </a:rPr>
              <a:t>python package</a:t>
            </a:r>
            <a:r>
              <a:rPr lang="en-US" dirty="0"/>
              <a:t> with clients and langchain integration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A78866-041A-F7E4-6768-A0D3C72E3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96" y="2728460"/>
            <a:ext cx="6010455" cy="3223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9B87D2-E7AA-F3A0-938A-78E1B21D6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048" y="2522548"/>
            <a:ext cx="5655215" cy="363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5338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7FA78-B22C-1064-C345-C5A772585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E234E-DC1B-3C65-FD15-91ECFCE58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133" y="1825625"/>
            <a:ext cx="11493500" cy="4808008"/>
          </a:xfrm>
        </p:spPr>
        <p:txBody>
          <a:bodyPr>
            <a:normAutofit/>
          </a:bodyPr>
          <a:lstStyle/>
          <a:p>
            <a:r>
              <a:rPr lang="en-US" dirty="0"/>
              <a:t>Several open-source players: Meta, Mistral, </a:t>
            </a:r>
            <a:r>
              <a:rPr lang="en-US" dirty="0" err="1"/>
              <a:t>Huggingface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Hard to train foundation models without them</a:t>
            </a:r>
          </a:p>
          <a:p>
            <a:pPr lvl="1"/>
            <a:r>
              <a:rPr lang="en-US" dirty="0"/>
              <a:t>Hope their motivations stay aligned with community (e.g. Llama-2 long context)</a:t>
            </a:r>
          </a:p>
          <a:p>
            <a:r>
              <a:rPr lang="en-US" dirty="0"/>
              <a:t>Fine-tuning recipe: distill from proprietary LLM feedback (probably w/ DPO)</a:t>
            </a:r>
          </a:p>
          <a:p>
            <a:pPr lvl="1"/>
            <a:r>
              <a:rPr lang="en-US" dirty="0"/>
              <a:t>Build app with proprietary LLM API</a:t>
            </a:r>
          </a:p>
          <a:p>
            <a:pPr lvl="1"/>
            <a:r>
              <a:rPr lang="en-US" dirty="0"/>
              <a:t>Distill into new model</a:t>
            </a:r>
          </a:p>
          <a:p>
            <a:pPr lvl="1"/>
            <a:r>
              <a:rPr lang="en-US" dirty="0"/>
              <a:t>Replace proprietary model with in-house for cost saving</a:t>
            </a:r>
          </a:p>
          <a:p>
            <a:r>
              <a:rPr lang="en-US" dirty="0"/>
              <a:t>Evaluating generative output is still hard</a:t>
            </a:r>
          </a:p>
          <a:p>
            <a:pPr lvl="1"/>
            <a:r>
              <a:rPr lang="en-US" dirty="0"/>
              <a:t>Don’t trust the benchmarks – trust GPT-4?</a:t>
            </a:r>
          </a:p>
          <a:p>
            <a:r>
              <a:rPr lang="en-US" dirty="0"/>
              <a:t>LLMs can do impressive things with retrieval and tools</a:t>
            </a:r>
          </a:p>
          <a:p>
            <a:pPr lvl="1"/>
            <a:r>
              <a:rPr lang="en-US" dirty="0"/>
              <a:t>Only as good as the retrieval and tools </a:t>
            </a:r>
            <a:r>
              <a:rPr lang="en-US" dirty="0">
                <a:sym typeface="Wingdings" panose="05000000000000000000" pitchFamily="2" charset="2"/>
              </a:rPr>
              <a:t>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3433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8A4EF-ACFF-E4EC-D9D6-D359C71A31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D9B2CF-98B2-A449-161D-68D52AEC1F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1373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7ED7B-1C8C-4648-8A73-2C4FEFE3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RLHF - Why Reinforcement Learning?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DA617D-D272-450A-BB5D-5BB0407D5D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2433" y="1825625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What is the gradient of the reward?</a:t>
                </a:r>
              </a:p>
              <a:p>
                <a:r>
                  <a:rPr lang="en-US" sz="2400" dirty="0"/>
                  <a:t>Loss functions are designed to be differentiable </a:t>
                </a:r>
                <a:r>
                  <a:rPr lang="en-US" sz="2400" dirty="0" err="1"/>
                  <a:t>w.r.t.</a:t>
                </a:r>
                <a:r>
                  <a:rPr lang="en-US" sz="2400" dirty="0"/>
                  <a:t> to model parameters</a:t>
                </a:r>
              </a:p>
              <a:p>
                <a:pPr lvl="1"/>
                <a:r>
                  <a:rPr lang="en-US" sz="2000" dirty="0"/>
                  <a:t>Update rule for gradient descent is easy: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400" dirty="0"/>
                  <a:t>Human feedback is not!</a:t>
                </a:r>
              </a:p>
              <a:p>
                <a:pPr lvl="1"/>
                <a:r>
                  <a:rPr lang="en-US" sz="2000" dirty="0"/>
                  <a:t>How to compute gradient: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𝐻𝐹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Also true of ROUGE/BLEU: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𝐵𝐿𝐸𝑈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r>
                  <a:rPr lang="en-US" dirty="0"/>
                  <a:t>Policy Gradient Theorem gives us a workaround for non-differentiable signals</a:t>
                </a:r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>
                  <a:buNone/>
                </a:pPr>
                <a:r>
                  <a:rPr lang="en-US" dirty="0"/>
                  <a:t>Example - REINFORCE Algorithm: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𝑜𝑢𝑡𝑝𝑢𝑡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DA617D-D272-450A-BB5D-5BB0407D5D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2433" y="1825625"/>
                <a:ext cx="10515600" cy="4351338"/>
              </a:xfrm>
              <a:blipFill>
                <a:blip r:embed="rId2"/>
                <a:stretch>
                  <a:fillRect l="-1159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6C6A48B3-DF42-473C-84EC-062AAC085C35}"/>
              </a:ext>
            </a:extLst>
          </p:cNvPr>
          <p:cNvSpPr/>
          <p:nvPr/>
        </p:nvSpPr>
        <p:spPr>
          <a:xfrm rot="5400000">
            <a:off x="7500409" y="2602445"/>
            <a:ext cx="241300" cy="84455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E711F7-0661-4870-A1F9-1EAC21285E80}"/>
              </a:ext>
            </a:extLst>
          </p:cNvPr>
          <p:cNvSpPr txBox="1"/>
          <p:nvPr/>
        </p:nvSpPr>
        <p:spPr>
          <a:xfrm>
            <a:off x="6845300" y="3145370"/>
            <a:ext cx="1659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/>
              <a:t>Step in this direction increases loss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91A1ECD3-C0BA-458B-B181-0074785C1286}"/>
              </a:ext>
            </a:extLst>
          </p:cNvPr>
          <p:cNvSpPr/>
          <p:nvPr/>
        </p:nvSpPr>
        <p:spPr>
          <a:xfrm rot="5400000">
            <a:off x="9545899" y="4584636"/>
            <a:ext cx="193149" cy="276225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F42492-BE9C-4EDE-A459-6B8AD0ED706B}"/>
              </a:ext>
            </a:extLst>
          </p:cNvPr>
          <p:cNvSpPr txBox="1"/>
          <p:nvPr/>
        </p:nvSpPr>
        <p:spPr>
          <a:xfrm>
            <a:off x="6999475" y="6080389"/>
            <a:ext cx="5139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Step in this direction increases (log) probability of model output</a:t>
            </a:r>
          </a:p>
        </p:txBody>
      </p:sp>
    </p:spTree>
    <p:extLst>
      <p:ext uri="{BB962C8B-B14F-4D97-AF65-F5344CB8AC3E}">
        <p14:creationId xmlns:p14="http://schemas.microsoft.com/office/powerpoint/2010/main" val="22745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/>
      <p:bldP spid="6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A86506-3160-226E-D3E0-B247629B7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dirty="0"/>
              <a:t>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19113-E686-B6F7-B754-049E5DCEA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280555" cy="4740144"/>
          </a:xfrm>
        </p:spPr>
        <p:txBody>
          <a:bodyPr>
            <a:normAutofit lnSpcReduction="10000"/>
          </a:bodyPr>
          <a:lstStyle/>
          <a:p>
            <a:r>
              <a:rPr lang="en-US" sz="2400" b="1" dirty="0"/>
              <a:t>Goal</a:t>
            </a:r>
            <a:r>
              <a:rPr lang="en-US" sz="2400" dirty="0"/>
              <a:t>: learn structure of language plus general knowledge/facts</a:t>
            </a:r>
          </a:p>
          <a:p>
            <a:r>
              <a:rPr lang="en-US" sz="2400" b="1" dirty="0"/>
              <a:t>Training</a:t>
            </a:r>
            <a:r>
              <a:rPr lang="en-US" sz="2400" dirty="0"/>
              <a:t>: next token prediction on trillions of tokens of general domain text (Wikipedia, Reddit, GitHub, etc.)</a:t>
            </a:r>
          </a:p>
          <a:p>
            <a:r>
              <a:rPr lang="en-US" sz="2400" b="1" dirty="0"/>
              <a:t>Examples</a:t>
            </a:r>
            <a:r>
              <a:rPr lang="en-US" sz="2400" dirty="0"/>
              <a:t>:</a:t>
            </a:r>
          </a:p>
          <a:p>
            <a:pPr lvl="1"/>
            <a:r>
              <a:rPr lang="en-US" sz="1800" dirty="0"/>
              <a:t>GPT-2: 2019</a:t>
            </a:r>
          </a:p>
          <a:p>
            <a:pPr lvl="1"/>
            <a:r>
              <a:rPr lang="en-US" sz="1800" dirty="0"/>
              <a:t>GPT-3: 2020</a:t>
            </a:r>
          </a:p>
          <a:p>
            <a:pPr lvl="1"/>
            <a:r>
              <a:rPr lang="en-US" sz="1800" dirty="0"/>
              <a:t>Chinchilla: 2022</a:t>
            </a:r>
          </a:p>
          <a:p>
            <a:pPr lvl="1"/>
            <a:r>
              <a:rPr lang="en-US" sz="1800" dirty="0" err="1"/>
              <a:t>PaLM</a:t>
            </a:r>
            <a:r>
              <a:rPr lang="en-US" sz="1800" dirty="0"/>
              <a:t>: 2022</a:t>
            </a:r>
          </a:p>
          <a:p>
            <a:pPr lvl="1"/>
            <a:r>
              <a:rPr lang="en-US" sz="1800" dirty="0"/>
              <a:t>Llama 1: 2023</a:t>
            </a:r>
          </a:p>
          <a:p>
            <a:pPr lvl="1"/>
            <a:r>
              <a:rPr lang="en-US" sz="1800" dirty="0"/>
              <a:t>Llama 2: 2023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DF152C-8483-2DA2-807F-B40ECE6174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11" b="-2"/>
          <a:stretch/>
        </p:blipFill>
        <p:spPr>
          <a:xfrm>
            <a:off x="5183500" y="1904282"/>
            <a:ext cx="6170299" cy="422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97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AB8D7D-A7CF-E3E6-E97F-60E37C175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032" y="2080768"/>
            <a:ext cx="6600753" cy="33246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CBA653-74F1-7712-8B40-21290BF03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Fine-Tuning (SFT)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BD6E1-29A6-1D97-E776-9D40A25D6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35977" cy="4351338"/>
          </a:xfrm>
        </p:spPr>
        <p:txBody>
          <a:bodyPr/>
          <a:lstStyle/>
          <a:p>
            <a:r>
              <a:rPr lang="en-US" dirty="0"/>
              <a:t>Pretraining:</a:t>
            </a:r>
          </a:p>
          <a:p>
            <a:pPr lvl="1"/>
            <a:r>
              <a:rPr lang="en-US" dirty="0"/>
              <a:t>Generic</a:t>
            </a:r>
          </a:p>
          <a:p>
            <a:pPr lvl="1"/>
            <a:r>
              <a:rPr lang="en-US" dirty="0"/>
              <a:t>Huge Datasets</a:t>
            </a:r>
          </a:p>
          <a:p>
            <a:pPr lvl="1"/>
            <a:r>
              <a:rPr lang="en-US" dirty="0"/>
              <a:t>Unlabeled Data (Unsupervised)</a:t>
            </a:r>
          </a:p>
          <a:p>
            <a:pPr lvl="1"/>
            <a:r>
              <a:rPr lang="en-US" dirty="0"/>
              <a:t>Computationally Expensive</a:t>
            </a:r>
          </a:p>
          <a:p>
            <a:r>
              <a:rPr lang="en-US" dirty="0"/>
              <a:t>SFT:</a:t>
            </a:r>
          </a:p>
          <a:p>
            <a:pPr lvl="1"/>
            <a:r>
              <a:rPr lang="en-US" dirty="0"/>
              <a:t>Specific (Task/Domain/Style)</a:t>
            </a:r>
          </a:p>
          <a:p>
            <a:pPr lvl="1"/>
            <a:r>
              <a:rPr lang="en-US" dirty="0"/>
              <a:t>Smaller Datasets</a:t>
            </a:r>
          </a:p>
          <a:p>
            <a:pPr lvl="1"/>
            <a:r>
              <a:rPr lang="en-US" dirty="0"/>
              <a:t>Labeled Data (Supervised)</a:t>
            </a:r>
          </a:p>
          <a:p>
            <a:pPr lvl="1"/>
            <a:r>
              <a:rPr lang="en-US" dirty="0"/>
              <a:t>Computationally Inexpensive</a:t>
            </a:r>
          </a:p>
        </p:txBody>
      </p:sp>
    </p:spTree>
    <p:extLst>
      <p:ext uri="{BB962C8B-B14F-4D97-AF65-F5344CB8AC3E}">
        <p14:creationId xmlns:p14="http://schemas.microsoft.com/office/powerpoint/2010/main" val="3522098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3310B-1B50-6B66-79D7-F028FA140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RLHF</a:t>
            </a:r>
            <a:r>
              <a:rPr lang="en-US" dirty="0"/>
              <a:t>: Reinforcement Learning from Human Feedback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B87F34-BAC9-707D-1A74-74B94EED8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13" y="4646449"/>
            <a:ext cx="4409243" cy="16850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ADFBE2-12EE-0DB2-2BC0-74E50972F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069" y="2441632"/>
            <a:ext cx="5354618" cy="34789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0C0F69-FCF7-BD13-0EE6-0BDE3E71F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64" y="2074798"/>
            <a:ext cx="4901330" cy="17442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5D6D714-C9D0-72B6-F5E9-004D39CADBFB}"/>
              </a:ext>
            </a:extLst>
          </p:cNvPr>
          <p:cNvSpPr/>
          <p:nvPr/>
        </p:nvSpPr>
        <p:spPr>
          <a:xfrm>
            <a:off x="4266491" y="1492623"/>
            <a:ext cx="1618130" cy="8113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Initial Idea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7D83A64-D818-6BE4-B3C3-FD84FD208DEE}"/>
              </a:ext>
            </a:extLst>
          </p:cNvPr>
          <p:cNvSpPr/>
          <p:nvPr/>
        </p:nvSpPr>
        <p:spPr>
          <a:xfrm>
            <a:off x="3939988" y="4025152"/>
            <a:ext cx="1742927" cy="8113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Applied to Summarization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30F9C87-93FC-1D10-1FB8-22EB3D35520C}"/>
              </a:ext>
            </a:extLst>
          </p:cNvPr>
          <p:cNvSpPr/>
          <p:nvPr/>
        </p:nvSpPr>
        <p:spPr>
          <a:xfrm>
            <a:off x="9520518" y="1898276"/>
            <a:ext cx="2303221" cy="8113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Instruction Finetuning (~GPT3.5)</a:t>
            </a:r>
          </a:p>
        </p:txBody>
      </p:sp>
    </p:spTree>
    <p:extLst>
      <p:ext uri="{BB962C8B-B14F-4D97-AF65-F5344CB8AC3E}">
        <p14:creationId xmlns:p14="http://schemas.microsoft.com/office/powerpoint/2010/main" val="1430176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7941A-3359-DA22-C993-9CCCF6965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RLHF - Motivation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86B77-B86A-F42D-60C3-87251DD87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Generative evaluation metrics are low quality</a:t>
            </a:r>
          </a:p>
          <a:p>
            <a:r>
              <a:rPr lang="en-US" dirty="0">
                <a:cs typeface="Calibri"/>
              </a:rPr>
              <a:t>Maximum Likelihood Objective (SFT) punishes all errors the same</a:t>
            </a:r>
          </a:p>
          <a:p>
            <a:pPr lvl="1"/>
            <a:r>
              <a:rPr lang="en-US" dirty="0">
                <a:cs typeface="Calibri"/>
              </a:rPr>
              <a:t>Hallucinations just as bad as synonym replacement</a:t>
            </a:r>
          </a:p>
          <a:p>
            <a:pPr lvl="1"/>
            <a:r>
              <a:rPr lang="en-US" dirty="0">
                <a:cs typeface="Calibri"/>
              </a:rPr>
              <a:t>Sensitive to low quality ground truth</a:t>
            </a:r>
          </a:p>
          <a:p>
            <a:r>
              <a:rPr lang="en-US" b="1" dirty="0">
                <a:cs typeface="Calibri"/>
              </a:rPr>
              <a:t>LM “completions” != instruction following</a:t>
            </a:r>
          </a:p>
          <a:p>
            <a:pPr marL="457200" lvl="1" indent="0">
              <a:buNone/>
            </a:pP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Solution: directly </a:t>
            </a:r>
            <a:r>
              <a:rPr lang="en-US" i="1" dirty="0">
                <a:cs typeface="Calibri"/>
              </a:rPr>
              <a:t>align </a:t>
            </a:r>
            <a:r>
              <a:rPr lang="en-US" dirty="0">
                <a:cs typeface="Calibri"/>
              </a:rPr>
              <a:t>with human preferences</a:t>
            </a:r>
          </a:p>
        </p:txBody>
      </p:sp>
    </p:spTree>
    <p:extLst>
      <p:ext uri="{BB962C8B-B14F-4D97-AF65-F5344CB8AC3E}">
        <p14:creationId xmlns:p14="http://schemas.microsoft.com/office/powerpoint/2010/main" val="7447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11586</TotalTime>
  <Words>2428</Words>
  <Application>Microsoft Office PowerPoint</Application>
  <PresentationFormat>Widescreen</PresentationFormat>
  <Paragraphs>341</Paragraphs>
  <Slides>53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LLMs: Literature Survey</vt:lpstr>
      <vt:lpstr>Topics – June 20, 2023</vt:lpstr>
      <vt:lpstr>Topics – Today (November 16, 2023)</vt:lpstr>
      <vt:lpstr>Review: LLMs + RLHF</vt:lpstr>
      <vt:lpstr>LLM: Large Language Model</vt:lpstr>
      <vt:lpstr>Foundation Models</vt:lpstr>
      <vt:lpstr>Supervised Fine-Tuning (SFT)</vt:lpstr>
      <vt:lpstr>RLHF: Reinforcement Learning from Human Feedback</vt:lpstr>
      <vt:lpstr>RLHF - Motivation</vt:lpstr>
      <vt:lpstr>RLHF - Approach</vt:lpstr>
      <vt:lpstr>New Model Releases</vt:lpstr>
      <vt:lpstr>PowerPoint Presentation</vt:lpstr>
      <vt:lpstr>PowerPoint Presentation</vt:lpstr>
      <vt:lpstr>PowerPoint Presentation</vt:lpstr>
      <vt:lpstr>Model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 Recipes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Evaluation</vt:lpstr>
      <vt:lpstr>Background: Why LLM Eval is Hard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Augmenting LLMs</vt:lpstr>
      <vt:lpstr>PowerPoint Presentation</vt:lpstr>
      <vt:lpstr>PowerPoint Presentation</vt:lpstr>
      <vt:lpstr>Tool Use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FordEncoders - Advertisement</vt:lpstr>
      <vt:lpstr>FordEncoders - Evaluation</vt:lpstr>
      <vt:lpstr>FordEncoders – Python Clients</vt:lpstr>
      <vt:lpstr>Conclusions</vt:lpstr>
      <vt:lpstr>Appendix</vt:lpstr>
      <vt:lpstr>RLHF - Why Reinforcement Learning?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Ross, Luke (L.)</cp:lastModifiedBy>
  <cp:revision>39</cp:revision>
  <dcterms:created xsi:type="dcterms:W3CDTF">2023-10-20T17:24:04Z</dcterms:created>
  <dcterms:modified xsi:type="dcterms:W3CDTF">2023-11-17T14:56:05Z</dcterms:modified>
</cp:coreProperties>
</file>